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300" r:id="rId3"/>
    <p:sldId id="266" r:id="rId4"/>
    <p:sldId id="267" r:id="rId5"/>
    <p:sldId id="279" r:id="rId6"/>
    <p:sldId id="277" r:id="rId7"/>
    <p:sldId id="278" r:id="rId8"/>
    <p:sldId id="288" r:id="rId9"/>
    <p:sldId id="289" r:id="rId10"/>
    <p:sldId id="281" r:id="rId11"/>
    <p:sldId id="282" r:id="rId12"/>
    <p:sldId id="265" r:id="rId13"/>
    <p:sldId id="283" r:id="rId14"/>
    <p:sldId id="284" r:id="rId15"/>
    <p:sldId id="286" r:id="rId16"/>
    <p:sldId id="287" r:id="rId17"/>
    <p:sldId id="268" r:id="rId18"/>
    <p:sldId id="273" r:id="rId19"/>
    <p:sldId id="280" r:id="rId20"/>
    <p:sldId id="275" r:id="rId21"/>
    <p:sldId id="290" r:id="rId22"/>
    <p:sldId id="292" r:id="rId23"/>
    <p:sldId id="295" r:id="rId24"/>
    <p:sldId id="296" r:id="rId25"/>
    <p:sldId id="297" r:id="rId26"/>
    <p:sldId id="298" r:id="rId27"/>
    <p:sldId id="299" r:id="rId28"/>
    <p:sldId id="259" r:id="rId29"/>
    <p:sldId id="291" r:id="rId30"/>
    <p:sldId id="301" r:id="rId31"/>
    <p:sldId id="294" r:id="rId32"/>
    <p:sldId id="302" r:id="rId33"/>
  </p:sldIdLst>
  <p:sldSz cx="9144000" cy="6858000" type="screen4x3"/>
  <p:notesSz cx="6797675" cy="9928225"/>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3399"/>
    <a:srgbClr val="3399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p:scale>
          <a:sx n="70" d="100"/>
          <a:sy n="70" d="100"/>
        </p:scale>
        <p:origin x="-1380" y="-3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D8CAF524-B1FB-4889-8D97-C74EC4836CBC}" type="datetimeFigureOut">
              <a:rPr lang="en-US" smtClean="0"/>
              <a:pPr/>
              <a:t>5/6/2010</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9CC8CD32-BB32-44DD-B05C-0877D270A8D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D4A8B450-98DD-4427-BE80-7E56EFA867E7}" type="datetimeFigureOut">
              <a:rPr lang="en-US" smtClean="0"/>
              <a:pPr/>
              <a:t>5/6/2010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1AF957-980F-42E2-A94C-13D51B85BC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1AF957-980F-42E2-A94C-13D51B85BC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257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B3E63C36-0D63-40C8-826C-B035C783E543}" type="slidenum">
              <a:rPr lang="it-IT"/>
              <a:pPr>
                <a:defRPr/>
              </a:pPr>
              <a:t>13</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46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B9E6E65D-ECAF-4EB3-990A-4CE8F0664C13}" type="slidenum">
              <a:rPr lang="it-IT"/>
              <a:pPr>
                <a:defRPr/>
              </a:pPr>
              <a:t>14</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974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D0A5F6D5-C7ED-42A8-B0FF-D96FA3E9F392}" type="slidenum">
              <a:rPr lang="it-IT"/>
              <a:pPr>
                <a:defRPr/>
              </a:pPr>
              <a:t>15</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89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978BFAB9-C991-441C-B2EE-69EA3C8DEBBB}" type="slidenum">
              <a:rPr lang="it-IT"/>
              <a:pPr>
                <a:defRPr/>
              </a:pPr>
              <a:t>16</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7510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C7C37FB3-C460-47D3-B877-1C09169F1751}" type="slidenum">
              <a:rPr lang="it-IT"/>
              <a:pPr>
                <a:defRPr/>
              </a:pPr>
              <a:t>18</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7715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C5A324B0-2F87-4DA8-9254-105632DD55BC}" type="slidenum">
              <a:rPr lang="it-IT"/>
              <a:pPr>
                <a:defRPr/>
              </a:pPr>
              <a:t>19</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02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BF76B074-A85B-45D4-8B71-CF8F8DA42945}" type="slidenum">
              <a:rPr lang="it-IT"/>
              <a:pPr>
                <a:defRPr/>
              </a:pPr>
              <a:t>20</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314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4DA05845-9524-4D9B-A55C-C1B375D4D36F}" type="slidenum">
              <a:rPr lang="it-IT"/>
              <a:pPr>
                <a:defRPr/>
              </a:pPr>
              <a:t>21</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324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DAF22B33-FED2-46F7-A8FA-8F0A39F7936E}" type="slidenum">
              <a:rPr lang="it-IT"/>
              <a:pPr>
                <a:defRPr/>
              </a:pPr>
              <a:t>22</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78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909B810D-3B85-4EA3-8B8F-5D5886D626C8}" type="slidenum">
              <a:rPr lang="it-IT"/>
              <a:pPr>
                <a:defRPr/>
              </a:pPr>
              <a:t>23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6419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AAFEBAD9-8338-462F-83A3-0FD30C6DC9EE}" type="slidenum">
              <a:rPr lang="it-IT"/>
              <a:pPr>
                <a:defRPr/>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88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C3137065-F283-4E90-983A-3A4E05210E2B}" type="slidenum">
              <a:rPr lang="it-IT"/>
              <a:pPr>
                <a:defRPr/>
              </a:pPr>
              <a:t>24</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98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9DEBEAEB-7766-4B76-B8D7-58A5099C4346}" type="slidenum">
              <a:rPr lang="it-IT"/>
              <a:pPr>
                <a:defRPr/>
              </a:pPr>
              <a:t>25</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5088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5E362673-EDB0-4D65-9235-12629F9B781E}" type="slidenum">
              <a:rPr lang="it-IT"/>
              <a:pPr>
                <a:defRPr/>
              </a:pPr>
              <a:t>26</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5190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CFD86D07-0D3D-4A00-9B38-CC1D31E8487A}" type="slidenum">
              <a:rPr lang="it-IT"/>
              <a:pPr>
                <a:defRPr/>
              </a:pPr>
              <a:t>27</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3654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5DBD5543-3EA8-4CF2-9C6E-E3BBFDEFB675}" type="slidenum">
              <a:rPr lang="it-IT"/>
              <a:pPr>
                <a:defRPr/>
              </a:pPr>
              <a:t>29</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5600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6F2B820D-F11D-46F3-8BC5-0642A9877183}" type="slidenum">
              <a:rPr lang="it-IT"/>
              <a:pPr>
                <a:defRPr/>
              </a:pPr>
              <a:t>30</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5907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5963C419-F415-4CA3-A233-9BB637024BAC}" type="slidenum">
              <a:rPr lang="it-IT"/>
              <a:pPr>
                <a:defRPr/>
              </a:pPr>
              <a:t>31</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6829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DB614D6C-36B1-402D-AF92-D763F74D343B}" type="slidenum">
              <a:rPr lang="it-IT"/>
              <a:pPr>
                <a:defRPr/>
              </a:pPr>
              <a:t>32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7715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C5A324B0-2F87-4DA8-9254-105632DD55BC}" type="slidenum">
              <a:rPr lang="it-IT"/>
              <a:pPr>
                <a:defRPr/>
              </a:pPr>
              <a:t>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029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80CA07B2-337F-47CE-9DE6-ACAE92BE5C8D}" type="slidenum">
              <a:rPr lang="it-IT"/>
              <a:pPr>
                <a:defRPr/>
              </a:pPr>
              <a:t>6</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769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30A8BDFB-D439-4998-BECE-81582A463896}" type="slidenum">
              <a:rPr lang="it-IT"/>
              <a:pPr>
                <a:defRPr/>
              </a:pPr>
              <a:t>7</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43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BBB253D8-5792-4921-A4FC-B73055DF0AD2}" type="slidenum">
              <a:rPr lang="it-IT"/>
              <a:pPr>
                <a:defRPr/>
              </a:pPr>
              <a:t>8</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64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DE5BB3E4-B02D-4036-9F55-11BEA1AB4C50}" type="slidenum">
              <a:rPr lang="it-IT"/>
              <a:pPr>
                <a:defRPr/>
              </a:pPr>
              <a:t>9</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8483" name="Segnaposto note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egnaposto numero diapositiva 3"/>
          <p:cNvSpPr>
            <a:spLocks noGrp="1"/>
          </p:cNvSpPr>
          <p:nvPr>
            <p:ph type="sldNum" sz="quarter" idx="5"/>
          </p:nvPr>
        </p:nvSpPr>
        <p:spPr/>
        <p:txBody>
          <a:bodyPr/>
          <a:lstStyle/>
          <a:p>
            <a:pPr>
              <a:defRPr/>
            </a:pPr>
            <a:fld id="{CC43DC04-D1B1-4F20-9BD8-209C71011FA8}" type="slidenum">
              <a:rPr lang="it-IT" smtClean="0"/>
              <a:pPr>
                <a:defRPr/>
              </a:pPr>
              <a:t>10</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05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egnaposto numero diapositiva 3"/>
          <p:cNvSpPr>
            <a:spLocks noGrp="1"/>
          </p:cNvSpPr>
          <p:nvPr>
            <p:ph type="sldNum" sz="quarter" idx="5"/>
          </p:nvPr>
        </p:nvSpPr>
        <p:spPr/>
        <p:txBody>
          <a:bodyPr/>
          <a:lstStyle/>
          <a:p>
            <a:pPr>
              <a:defRPr/>
            </a:pPr>
            <a:fld id="{8E5251BD-8491-4EA0-8337-F44F41DF151A}" type="slidenum">
              <a:rPr lang="it-IT"/>
              <a:pPr>
                <a:defRPr/>
              </a:pPr>
              <a:t>11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E22F3C90-19DE-4338-BD54-6D0ED3AA5E03}" type="slidenum">
              <a:rPr lang="it-IT"/>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060810A7-B63D-47F4-819A-AD7E915C62BC}" type="slidenum">
              <a:rPr lang="it-IT"/>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A9A55BA1-5561-4114-8C85-22FB6BDE60CC}" type="slidenum">
              <a:rPr lang="it-IT"/>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7CCE21A8-7CAA-4BEB-BED2-ABC072F0B5BE}" type="slidenum">
              <a:rPr lang="it-IT"/>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D3FC0FFE-EECC-4F04-ADE1-76A71A8D1C9A}" type="slidenum">
              <a:rPr lang="it-IT"/>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D14381D9-A8C0-4829-B2E6-AFBDC9E6B392}" type="slidenum">
              <a:rPr lang="it-IT"/>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it-IT"/>
          </a:p>
        </p:txBody>
      </p:sp>
      <p:sp>
        <p:nvSpPr>
          <p:cNvPr id="8" name="Footer Placeholder 7"/>
          <p:cNvSpPr>
            <a:spLocks noGrp="1"/>
          </p:cNvSpPr>
          <p:nvPr>
            <p:ph type="ftr" sz="quarter" idx="11"/>
          </p:nvPr>
        </p:nvSpPr>
        <p:spPr/>
        <p:txBody>
          <a:bodyPr/>
          <a:lstStyle>
            <a:lvl1pPr>
              <a:defRPr/>
            </a:lvl1pPr>
          </a:lstStyle>
          <a:p>
            <a:endParaRPr lang="it-IT"/>
          </a:p>
        </p:txBody>
      </p:sp>
      <p:sp>
        <p:nvSpPr>
          <p:cNvPr id="9" name="Slide Number Placeholder 8"/>
          <p:cNvSpPr>
            <a:spLocks noGrp="1"/>
          </p:cNvSpPr>
          <p:nvPr>
            <p:ph type="sldNum" sz="quarter" idx="12"/>
          </p:nvPr>
        </p:nvSpPr>
        <p:spPr/>
        <p:txBody>
          <a:bodyPr/>
          <a:lstStyle>
            <a:lvl1pPr>
              <a:defRPr/>
            </a:lvl1pPr>
          </a:lstStyle>
          <a:p>
            <a:fld id="{5E9F49C5-F699-44E9-A7C2-A311B450E070}" type="slidenum">
              <a:rPr lang="it-IT"/>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it-IT"/>
          </a:p>
        </p:txBody>
      </p:sp>
      <p:sp>
        <p:nvSpPr>
          <p:cNvPr id="4" name="Footer Placeholder 3"/>
          <p:cNvSpPr>
            <a:spLocks noGrp="1"/>
          </p:cNvSpPr>
          <p:nvPr>
            <p:ph type="ftr" sz="quarter" idx="11"/>
          </p:nvPr>
        </p:nvSpPr>
        <p:spPr/>
        <p:txBody>
          <a:bodyPr/>
          <a:lstStyle>
            <a:lvl1pPr>
              <a:defRPr/>
            </a:lvl1pPr>
          </a:lstStyle>
          <a:p>
            <a:endParaRPr lang="it-IT"/>
          </a:p>
        </p:txBody>
      </p:sp>
      <p:sp>
        <p:nvSpPr>
          <p:cNvPr id="5" name="Slide Number Placeholder 4"/>
          <p:cNvSpPr>
            <a:spLocks noGrp="1"/>
          </p:cNvSpPr>
          <p:nvPr>
            <p:ph type="sldNum" sz="quarter" idx="12"/>
          </p:nvPr>
        </p:nvSpPr>
        <p:spPr/>
        <p:txBody>
          <a:bodyPr/>
          <a:lstStyle>
            <a:lvl1pPr>
              <a:defRPr/>
            </a:lvl1pPr>
          </a:lstStyle>
          <a:p>
            <a:fld id="{6105D107-DB9F-4803-9DBF-992004B3063C}" type="slidenum">
              <a:rPr lang="it-IT"/>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p>
        </p:txBody>
      </p:sp>
      <p:sp>
        <p:nvSpPr>
          <p:cNvPr id="3" name="Footer Placeholder 2"/>
          <p:cNvSpPr>
            <a:spLocks noGrp="1"/>
          </p:cNvSpPr>
          <p:nvPr>
            <p:ph type="ftr" sz="quarter" idx="11"/>
          </p:nvPr>
        </p:nvSpPr>
        <p:spPr/>
        <p:txBody>
          <a:bodyPr/>
          <a:lstStyle>
            <a:lvl1pPr>
              <a:defRPr/>
            </a:lvl1pPr>
          </a:lstStyle>
          <a:p>
            <a:endParaRPr lang="it-IT"/>
          </a:p>
        </p:txBody>
      </p:sp>
      <p:sp>
        <p:nvSpPr>
          <p:cNvPr id="4" name="Slide Number Placeholder 3"/>
          <p:cNvSpPr>
            <a:spLocks noGrp="1"/>
          </p:cNvSpPr>
          <p:nvPr>
            <p:ph type="sldNum" sz="quarter" idx="12"/>
          </p:nvPr>
        </p:nvSpPr>
        <p:spPr/>
        <p:txBody>
          <a:bodyPr/>
          <a:lstStyle>
            <a:lvl1pPr>
              <a:defRPr/>
            </a:lvl1pPr>
          </a:lstStyle>
          <a:p>
            <a:fld id="{EEE90235-9BEA-4AA1-A121-B415A41FDAD2}" type="slidenum">
              <a:rPr lang="it-IT"/>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8120635B-F0E4-4990-BCED-7829C7EE3676}" type="slidenum">
              <a:rPr lang="it-IT"/>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4233C56F-6DF1-49E5-B7DA-1C35A6B9D7E1}" type="slidenum">
              <a:rPr lang="it-IT"/>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CB96ADA-CE4E-4333-A082-5C498F0DE6D5}" type="slidenum">
              <a:rPr lang="it-IT"/>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http://www.arcipreturataormina.org/SACRA%20SINDONE%20(11).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atene.htm" TargetMode="External"/><Relationship Id="rId3" Type="http://schemas.openxmlformats.org/officeDocument/2006/relationships/image" Target="http://www.sindone.org/images/storico/terra.jpg" TargetMode="External"/><Relationship Id="rId7" Type="http://schemas.openxmlformats.org/officeDocument/2006/relationships/hyperlink" Target="costant.htm"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torino.htm" TargetMode="External"/><Relationship Id="rId5" Type="http://schemas.openxmlformats.org/officeDocument/2006/relationships/hyperlink" Target="chambery.htm" TargetMode="External"/><Relationship Id="rId10" Type="http://schemas.openxmlformats.org/officeDocument/2006/relationships/hyperlink" Target="gerusal.htm" TargetMode="External"/><Relationship Id="rId4" Type="http://schemas.openxmlformats.org/officeDocument/2006/relationships/hyperlink" Target="lirey.htm" TargetMode="External"/><Relationship Id="rId9" Type="http://schemas.openxmlformats.org/officeDocument/2006/relationships/hyperlink" Target="edessa.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2667000" y="2490788"/>
            <a:ext cx="9144000" cy="0"/>
          </a:xfrm>
          <a:prstGeom prst="rect">
            <a:avLst/>
          </a:prstGeom>
          <a:noFill/>
          <a:ln w="9525">
            <a:noFill/>
            <a:miter lim="800000"/>
            <a:headEnd/>
            <a:tailEnd/>
          </a:ln>
          <a:effectLst/>
        </p:spPr>
        <p:txBody>
          <a:bodyPr>
            <a:spAutoFit/>
          </a:bodyPr>
          <a:lstStyle/>
          <a:p>
            <a:endParaRPr lang="en-US"/>
          </a:p>
        </p:txBody>
      </p:sp>
      <p:pic>
        <p:nvPicPr>
          <p:cNvPr id="4098" name="Picture 2" descr="http://www.arcipreturataormina.org/SACRA%20SINDONE%20(11).jpg"/>
          <p:cNvPicPr>
            <a:picLocks noChangeAspect="1" noChangeArrowheads="1"/>
          </p:cNvPicPr>
          <p:nvPr/>
        </p:nvPicPr>
        <p:blipFill>
          <a:blip r:embed="rId3" r:link="rId4" cstate="print"/>
          <a:srcRect/>
          <a:stretch>
            <a:fillRect/>
          </a:stretch>
        </p:blipFill>
        <p:spPr bwMode="auto">
          <a:xfrm>
            <a:off x="0" y="990600"/>
            <a:ext cx="9144000" cy="4876800"/>
          </a:xfrm>
          <a:prstGeom prst="rect">
            <a:avLst/>
          </a:prstGeom>
          <a:noFill/>
        </p:spPr>
      </p:pic>
      <p:sp>
        <p:nvSpPr>
          <p:cNvPr id="7" name="Rectangle 7"/>
          <p:cNvSpPr>
            <a:spLocks noChangeArrowheads="1"/>
          </p:cNvSpPr>
          <p:nvPr/>
        </p:nvSpPr>
        <p:spPr bwMode="auto">
          <a:xfrm>
            <a:off x="0" y="5950803"/>
            <a:ext cx="9144000" cy="830997"/>
          </a:xfrm>
          <a:prstGeom prst="rect">
            <a:avLst/>
          </a:prstGeom>
          <a:noFill/>
          <a:ln w="9525">
            <a:noFill/>
            <a:miter lim="800000"/>
            <a:headEnd/>
            <a:tailEnd/>
          </a:ln>
          <a:effectLst/>
        </p:spPr>
        <p:txBody>
          <a:bodyPr>
            <a:spAutoFit/>
          </a:bodyPr>
          <a:lstStyle/>
          <a:p>
            <a:pPr algn="ctr"/>
            <a:r>
              <a:rPr lang="it-IT" sz="4800" dirty="0" smtClean="0">
                <a:solidFill>
                  <a:schemeClr val="accent2"/>
                </a:solidFill>
                <a:effectLst>
                  <a:outerShdw blurRad="38100" dist="38100" dir="2700000" algn="tl">
                    <a:srgbClr val="C0C0C0"/>
                  </a:outerShdw>
                </a:effectLst>
              </a:rPr>
              <a:t>Indagine su </a:t>
            </a:r>
            <a:r>
              <a:rPr lang="it-IT" sz="4800" dirty="0">
                <a:solidFill>
                  <a:schemeClr val="accent2"/>
                </a:solidFill>
                <a:effectLst>
                  <a:outerShdw blurRad="38100" dist="38100" dir="2700000" algn="tl">
                    <a:srgbClr val="C0C0C0"/>
                  </a:outerShdw>
                </a:effectLst>
              </a:rPr>
              <a:t>un </a:t>
            </a:r>
            <a:r>
              <a:rPr lang="it-IT" sz="4800" dirty="0" smtClean="0">
                <a:solidFill>
                  <a:schemeClr val="accent2"/>
                </a:solidFill>
                <a:effectLst>
                  <a:outerShdw blurRad="38100" dist="38100" dir="2700000" algn="tl">
                    <a:srgbClr val="C0C0C0"/>
                  </a:outerShdw>
                </a:effectLst>
              </a:rPr>
              <a:t>Mistero </a:t>
            </a:r>
            <a:endParaRPr lang="it-IT" sz="4800" dirty="0">
              <a:solidFill>
                <a:schemeClr val="accent2"/>
              </a:solidFill>
              <a:effectLst>
                <a:outerShdw blurRad="38100" dist="38100" dir="2700000" algn="tl">
                  <a:srgbClr val="C0C0C0"/>
                </a:outerShdw>
              </a:effectLst>
            </a:endParaRPr>
          </a:p>
        </p:txBody>
      </p:sp>
      <p:sp>
        <p:nvSpPr>
          <p:cNvPr id="8" name="Rectangle 8"/>
          <p:cNvSpPr>
            <a:spLocks noChangeArrowheads="1"/>
          </p:cNvSpPr>
          <p:nvPr/>
        </p:nvSpPr>
        <p:spPr bwMode="auto">
          <a:xfrm>
            <a:off x="0" y="1"/>
            <a:ext cx="9144000" cy="914400"/>
          </a:xfrm>
          <a:prstGeom prst="rect">
            <a:avLst/>
          </a:prstGeom>
          <a:noFill/>
          <a:ln w="9525">
            <a:noFill/>
            <a:miter lim="800000"/>
            <a:headEnd/>
            <a:tailEnd/>
          </a:ln>
          <a:effectLst/>
        </p:spPr>
        <p:txBody>
          <a:bodyPr anchor="ctr"/>
          <a:lstStyle/>
          <a:p>
            <a:pPr algn="ctr">
              <a:defRPr/>
            </a:pPr>
            <a:r>
              <a:rPr lang="it-IT" sz="7200" dirty="0">
                <a:solidFill>
                  <a:srgbClr val="CC3300"/>
                </a:solidFill>
                <a:effectLst>
                  <a:outerShdw blurRad="38100" dist="38100" dir="2700000" algn="tl">
                    <a:srgbClr val="C0C0C0"/>
                  </a:outerShdw>
                </a:effectLst>
                <a:latin typeface="Goudy Old Style" pitchFamily="18" charset="0"/>
                <a:cs typeface="+mn-cs"/>
              </a:rPr>
              <a:t>LA SINDONE</a:t>
            </a:r>
            <a:r>
              <a:rPr lang="it-IT" sz="6000" dirty="0">
                <a:solidFill>
                  <a:srgbClr val="CC3300"/>
                </a:solidFill>
                <a:effectLst>
                  <a:outerShdw blurRad="38100" dist="38100" dir="2700000" algn="tl">
                    <a:srgbClr val="C0C0C0"/>
                  </a:outerShdw>
                </a:effectLst>
                <a:latin typeface="Goudy Old Style" pitchFamily="18" charset="0"/>
                <a:cs typeface="+mn-cs"/>
              </a:rPr>
              <a:t> </a:t>
            </a:r>
            <a:endParaRPr lang="it-IT" sz="6000" dirty="0">
              <a:solidFill>
                <a:schemeClr val="accent2"/>
              </a:solidFill>
              <a:effectLst>
                <a:outerShdw blurRad="38100" dist="38100" dir="2700000" algn="tl">
                  <a:srgbClr val="C0C0C0"/>
                </a:outerShdw>
              </a:effectLst>
              <a:latin typeface="Goudy Old Style"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E:\05B.tif"/>
          <p:cNvPicPr>
            <a:picLocks noChangeAspect="1" noChangeArrowheads="1"/>
          </p:cNvPicPr>
          <p:nvPr/>
        </p:nvPicPr>
        <p:blipFill>
          <a:blip r:embed="rId3" cstate="print"/>
          <a:srcRect/>
          <a:stretch>
            <a:fillRect/>
          </a:stretch>
        </p:blipFill>
        <p:spPr bwMode="auto">
          <a:xfrm>
            <a:off x="4786313" y="0"/>
            <a:ext cx="4357687" cy="6858000"/>
          </a:xfrm>
          <a:prstGeom prst="rect">
            <a:avLst/>
          </a:prstGeom>
          <a:noFill/>
          <a:ln w="9525">
            <a:noFill/>
            <a:miter lim="800000"/>
            <a:headEnd/>
            <a:tailEnd/>
          </a:ln>
        </p:spPr>
      </p:pic>
      <p:pic>
        <p:nvPicPr>
          <p:cNvPr id="14339" name="Picture 3" descr="Diapositiva18"/>
          <p:cNvPicPr>
            <a:picLocks noChangeAspect="1" noChangeArrowheads="1"/>
          </p:cNvPicPr>
          <p:nvPr/>
        </p:nvPicPr>
        <p:blipFill>
          <a:blip r:embed="rId4" cstate="print">
            <a:grayscl/>
          </a:blip>
          <a:srcRect/>
          <a:stretch>
            <a:fillRect/>
          </a:stretch>
        </p:blipFill>
        <p:spPr bwMode="auto">
          <a:xfrm>
            <a:off x="0" y="0"/>
            <a:ext cx="4572000" cy="6858000"/>
          </a:xfrm>
          <a:prstGeom prst="rect">
            <a:avLst/>
          </a:prstGeom>
          <a:noFill/>
          <a:ln w="9525">
            <a:noFill/>
            <a:miter lim="800000"/>
            <a:headEnd/>
            <a:tailEnd/>
          </a:ln>
        </p:spPr>
      </p:pic>
      <p:sp>
        <p:nvSpPr>
          <p:cNvPr id="4" name="TextBox 3"/>
          <p:cNvSpPr txBox="1"/>
          <p:nvPr/>
        </p:nvSpPr>
        <p:spPr>
          <a:xfrm>
            <a:off x="8153400" y="6396335"/>
            <a:ext cx="990600" cy="461665"/>
          </a:xfrm>
          <a:prstGeom prst="rect">
            <a:avLst/>
          </a:prstGeom>
          <a:noFill/>
        </p:spPr>
        <p:txBody>
          <a:bodyPr wrap="square" rtlCol="0">
            <a:spAutoFit/>
          </a:bodyPr>
          <a:lstStyle/>
          <a:p>
            <a:pPr algn="r"/>
            <a:r>
              <a:rPr lang="en-GB" dirty="0" smtClean="0"/>
              <a:t>10</a:t>
            </a:r>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iapositiva15"/>
          <p:cNvPicPr>
            <a:picLocks noChangeAspect="1" noChangeArrowheads="1"/>
          </p:cNvPicPr>
          <p:nvPr/>
        </p:nvPicPr>
        <p:blipFill>
          <a:blip r:embed="rId3" cstate="print"/>
          <a:srcRect/>
          <a:stretch>
            <a:fillRect/>
          </a:stretch>
        </p:blipFill>
        <p:spPr bwMode="auto">
          <a:xfrm>
            <a:off x="1160463" y="0"/>
            <a:ext cx="6821487" cy="685800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11</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sindone.org/images/storico/terra.jpg"/>
          <p:cNvPicPr>
            <a:picLocks noChangeAspect="1" noChangeArrowheads="1"/>
          </p:cNvPicPr>
          <p:nvPr/>
        </p:nvPicPr>
        <p:blipFill>
          <a:blip r:embed="rId2" r:link="rId3" cstate="print"/>
          <a:srcRect/>
          <a:stretch>
            <a:fillRect/>
          </a:stretch>
        </p:blipFill>
        <p:spPr bwMode="auto">
          <a:xfrm>
            <a:off x="304800" y="838200"/>
            <a:ext cx="8572500" cy="3200400"/>
          </a:xfrm>
          <a:prstGeom prst="rect">
            <a:avLst/>
          </a:prstGeom>
          <a:noFill/>
        </p:spPr>
      </p:pic>
      <p:sp>
        <p:nvSpPr>
          <p:cNvPr id="14338" name="Text Box 2"/>
          <p:cNvSpPr txBox="1">
            <a:spLocks noChangeArrowheads="1"/>
          </p:cNvSpPr>
          <p:nvPr/>
        </p:nvSpPr>
        <p:spPr bwMode="auto">
          <a:xfrm>
            <a:off x="304800" y="4038600"/>
            <a:ext cx="7239000" cy="2530475"/>
          </a:xfrm>
          <a:prstGeom prst="rect">
            <a:avLst/>
          </a:prstGeom>
          <a:noFill/>
          <a:ln w="9525">
            <a:noFill/>
            <a:miter lim="800000"/>
            <a:headEnd/>
            <a:tailEnd/>
          </a:ln>
          <a:effectLst/>
        </p:spPr>
        <p:txBody>
          <a:bodyPr>
            <a:spAutoFit/>
          </a:bodyPr>
          <a:lstStyle/>
          <a:p>
            <a:pPr>
              <a:spcBef>
                <a:spcPct val="50000"/>
              </a:spcBef>
            </a:pPr>
            <a:r>
              <a:rPr lang="it-IT" sz="2000" b="1">
                <a:cs typeface="Times New Roman" charset="0"/>
              </a:rPr>
              <a:t>In base ad una serie di studi, basati sui pochi indizi che ci sono…              …la storia "nascosta" della Sindone                                                 potrebbe ipotizzare le tappe di                                               Gerusalemme,                                                                                      Edessa,                                                                                       Costantinopoli,                                                                                     Atene                                                                                                                  e poi Lirey, Chambery e Torino.</a:t>
            </a:r>
          </a:p>
        </p:txBody>
      </p:sp>
      <p:sp>
        <p:nvSpPr>
          <p:cNvPr id="14339" name="Rectangle 3"/>
          <p:cNvSpPr>
            <a:spLocks noChangeArrowheads="1"/>
          </p:cNvSpPr>
          <p:nvPr/>
        </p:nvSpPr>
        <p:spPr bwMode="auto">
          <a:xfrm>
            <a:off x="1524000" y="381000"/>
            <a:ext cx="4800600" cy="457200"/>
          </a:xfrm>
          <a:prstGeom prst="rect">
            <a:avLst/>
          </a:prstGeom>
          <a:noFill/>
          <a:ln w="9525">
            <a:noFill/>
            <a:miter lim="800000"/>
            <a:headEnd/>
            <a:tailEnd/>
          </a:ln>
          <a:effectLst/>
        </p:spPr>
        <p:txBody>
          <a:bodyPr>
            <a:spAutoFit/>
          </a:bodyPr>
          <a:lstStyle/>
          <a:p>
            <a:pPr algn="ctr"/>
            <a:r>
              <a:rPr lang="it-IT">
                <a:solidFill>
                  <a:schemeClr val="accent2"/>
                </a:solidFill>
                <a:effectLst>
                  <a:outerShdw blurRad="38100" dist="38100" dir="2700000" algn="tl">
                    <a:srgbClr val="C0C0C0"/>
                  </a:outerShdw>
                </a:effectLst>
                <a:latin typeface="Cooper Black" pitchFamily="18" charset="0"/>
                <a:cs typeface="Times New Roman" charset="0"/>
              </a:rPr>
              <a:t>La storia della Sindone </a:t>
            </a:r>
            <a:endParaRPr lang="it-IT"/>
          </a:p>
        </p:txBody>
      </p:sp>
      <p:grpSp>
        <p:nvGrpSpPr>
          <p:cNvPr id="14341" name="Group 5"/>
          <p:cNvGrpSpPr>
            <a:grpSpLocks/>
          </p:cNvGrpSpPr>
          <p:nvPr/>
        </p:nvGrpSpPr>
        <p:grpSpPr bwMode="auto">
          <a:xfrm>
            <a:off x="1914525" y="3038475"/>
            <a:ext cx="4810125" cy="1343025"/>
            <a:chOff x="285" y="945"/>
            <a:chExt cx="7575" cy="2115"/>
          </a:xfrm>
        </p:grpSpPr>
        <p:sp>
          <p:nvSpPr>
            <p:cNvPr id="14348" name="Rectangle 12">
              <a:hlinkClick r:id="rId4"/>
            </p:cNvPr>
            <p:cNvSpPr>
              <a:spLocks noChangeArrowheads="1"/>
            </p:cNvSpPr>
            <p:nvPr/>
          </p:nvSpPr>
          <p:spPr bwMode="auto">
            <a:xfrm>
              <a:off x="1680" y="945"/>
              <a:ext cx="855" cy="495"/>
            </a:xfrm>
            <a:prstGeom prst="rect">
              <a:avLst/>
            </a:prstGeom>
            <a:noFill/>
            <a:ln w="9525">
              <a:noFill/>
              <a:miter lim="800000"/>
              <a:headEnd/>
              <a:tailEnd/>
            </a:ln>
          </p:spPr>
          <p:txBody>
            <a:bodyPr/>
            <a:lstStyle/>
            <a:p>
              <a:endParaRPr lang="en-US"/>
            </a:p>
          </p:txBody>
        </p:sp>
        <p:sp>
          <p:nvSpPr>
            <p:cNvPr id="14347" name="Rectangle 11">
              <a:hlinkClick r:id="rId5"/>
            </p:cNvPr>
            <p:cNvSpPr>
              <a:spLocks noChangeArrowheads="1"/>
            </p:cNvSpPr>
            <p:nvPr/>
          </p:nvSpPr>
          <p:spPr bwMode="auto">
            <a:xfrm>
              <a:off x="285" y="1470"/>
              <a:ext cx="1710" cy="390"/>
            </a:xfrm>
            <a:prstGeom prst="rect">
              <a:avLst/>
            </a:prstGeom>
            <a:noFill/>
            <a:ln w="9525">
              <a:noFill/>
              <a:miter lim="800000"/>
              <a:headEnd/>
              <a:tailEnd/>
            </a:ln>
          </p:spPr>
          <p:txBody>
            <a:bodyPr/>
            <a:lstStyle/>
            <a:p>
              <a:endParaRPr lang="en-US"/>
            </a:p>
          </p:txBody>
        </p:sp>
        <p:sp>
          <p:nvSpPr>
            <p:cNvPr id="14346" name="Freeform 10">
              <a:hlinkClick r:id="rId6"/>
            </p:cNvPr>
            <p:cNvSpPr>
              <a:spLocks/>
            </p:cNvSpPr>
            <p:nvPr/>
          </p:nvSpPr>
          <p:spPr bwMode="auto">
            <a:xfrm>
              <a:off x="1710" y="1515"/>
              <a:ext cx="1485" cy="540"/>
            </a:xfrm>
            <a:custGeom>
              <a:avLst/>
              <a:gdLst/>
              <a:ahLst/>
              <a:cxnLst>
                <a:cxn ang="0">
                  <a:pos x="540" y="0"/>
                </a:cxn>
                <a:cxn ang="0">
                  <a:pos x="0" y="540"/>
                </a:cxn>
                <a:cxn ang="0">
                  <a:pos x="1485" y="525"/>
                </a:cxn>
                <a:cxn ang="0">
                  <a:pos x="1080" y="120"/>
                </a:cxn>
                <a:cxn ang="0">
                  <a:pos x="510" y="60"/>
                </a:cxn>
                <a:cxn ang="0">
                  <a:pos x="480" y="120"/>
                </a:cxn>
                <a:cxn ang="0">
                  <a:pos x="540" y="0"/>
                </a:cxn>
              </a:cxnLst>
              <a:rect l="0" t="0" r="r" b="b"/>
              <a:pathLst>
                <a:path w="1485" h="540">
                  <a:moveTo>
                    <a:pt x="540" y="0"/>
                  </a:moveTo>
                  <a:lnTo>
                    <a:pt x="0" y="540"/>
                  </a:lnTo>
                  <a:lnTo>
                    <a:pt x="1485" y="525"/>
                  </a:lnTo>
                  <a:lnTo>
                    <a:pt x="1080" y="120"/>
                  </a:lnTo>
                  <a:lnTo>
                    <a:pt x="510" y="60"/>
                  </a:lnTo>
                  <a:lnTo>
                    <a:pt x="480" y="120"/>
                  </a:lnTo>
                  <a:lnTo>
                    <a:pt x="540" y="0"/>
                  </a:lnTo>
                  <a:close/>
                </a:path>
              </a:pathLst>
            </a:custGeom>
            <a:noFill/>
            <a:ln w="9525">
              <a:noFill/>
              <a:round/>
              <a:headEnd/>
              <a:tailEnd/>
            </a:ln>
          </p:spPr>
          <p:txBody>
            <a:bodyPr/>
            <a:lstStyle/>
            <a:p>
              <a:endParaRPr lang="en-US"/>
            </a:p>
          </p:txBody>
        </p:sp>
        <p:sp>
          <p:nvSpPr>
            <p:cNvPr id="14345" name="Rectangle 9">
              <a:hlinkClick r:id="rId7"/>
            </p:cNvPr>
            <p:cNvSpPr>
              <a:spLocks noChangeArrowheads="1"/>
            </p:cNvSpPr>
            <p:nvPr/>
          </p:nvSpPr>
          <p:spPr bwMode="auto">
            <a:xfrm>
              <a:off x="3810" y="1365"/>
              <a:ext cx="2475" cy="540"/>
            </a:xfrm>
            <a:prstGeom prst="rect">
              <a:avLst/>
            </a:prstGeom>
            <a:noFill/>
            <a:ln w="9525">
              <a:noFill/>
              <a:miter lim="800000"/>
              <a:headEnd/>
              <a:tailEnd/>
            </a:ln>
          </p:spPr>
          <p:txBody>
            <a:bodyPr/>
            <a:lstStyle/>
            <a:p>
              <a:endParaRPr lang="en-US"/>
            </a:p>
          </p:txBody>
        </p:sp>
        <p:sp>
          <p:nvSpPr>
            <p:cNvPr id="14344" name="Rectangle 8">
              <a:hlinkClick r:id="rId8"/>
            </p:cNvPr>
            <p:cNvSpPr>
              <a:spLocks noChangeArrowheads="1"/>
            </p:cNvSpPr>
            <p:nvPr/>
          </p:nvSpPr>
          <p:spPr bwMode="auto">
            <a:xfrm>
              <a:off x="3555" y="2145"/>
              <a:ext cx="1245" cy="510"/>
            </a:xfrm>
            <a:prstGeom prst="rect">
              <a:avLst/>
            </a:prstGeom>
            <a:noFill/>
            <a:ln w="9525">
              <a:noFill/>
              <a:miter lim="800000"/>
              <a:headEnd/>
              <a:tailEnd/>
            </a:ln>
          </p:spPr>
          <p:txBody>
            <a:bodyPr/>
            <a:lstStyle/>
            <a:p>
              <a:endParaRPr lang="en-US"/>
            </a:p>
          </p:txBody>
        </p:sp>
        <p:sp>
          <p:nvSpPr>
            <p:cNvPr id="14343" name="Rectangle 7">
              <a:hlinkClick r:id="rId9"/>
            </p:cNvPr>
            <p:cNvSpPr>
              <a:spLocks noChangeArrowheads="1"/>
            </p:cNvSpPr>
            <p:nvPr/>
          </p:nvSpPr>
          <p:spPr bwMode="auto">
            <a:xfrm>
              <a:off x="5550" y="2010"/>
              <a:ext cx="1455" cy="345"/>
            </a:xfrm>
            <a:prstGeom prst="rect">
              <a:avLst/>
            </a:prstGeom>
            <a:noFill/>
            <a:ln w="9525">
              <a:noFill/>
              <a:miter lim="800000"/>
              <a:headEnd/>
              <a:tailEnd/>
            </a:ln>
          </p:spPr>
          <p:txBody>
            <a:bodyPr/>
            <a:lstStyle/>
            <a:p>
              <a:endParaRPr lang="en-US"/>
            </a:p>
          </p:txBody>
        </p:sp>
        <p:sp>
          <p:nvSpPr>
            <p:cNvPr id="14342" name="Rectangle 6">
              <a:hlinkClick r:id="rId10"/>
            </p:cNvPr>
            <p:cNvSpPr>
              <a:spLocks noChangeArrowheads="1"/>
            </p:cNvSpPr>
            <p:nvPr/>
          </p:nvSpPr>
          <p:spPr bwMode="auto">
            <a:xfrm>
              <a:off x="5400" y="2745"/>
              <a:ext cx="2460" cy="315"/>
            </a:xfrm>
            <a:prstGeom prst="rect">
              <a:avLst/>
            </a:prstGeom>
            <a:noFill/>
            <a:ln w="9525">
              <a:noFill/>
              <a:miter lim="800000"/>
              <a:headEnd/>
              <a:tailEnd/>
            </a:ln>
          </p:spPr>
          <p:txBody>
            <a:bodyPr/>
            <a:lstStyle/>
            <a:p>
              <a:endParaRPr lang="en-US"/>
            </a:p>
          </p:txBody>
        </p:sp>
      </p:grpSp>
      <p:sp>
        <p:nvSpPr>
          <p:cNvPr id="14349" name="Rectangle 13"/>
          <p:cNvSpPr>
            <a:spLocks noChangeArrowheads="1"/>
          </p:cNvSpPr>
          <p:nvPr/>
        </p:nvSpPr>
        <p:spPr bwMode="auto">
          <a:xfrm>
            <a:off x="1733550" y="2438400"/>
            <a:ext cx="9144000" cy="0"/>
          </a:xfrm>
          <a:prstGeom prst="rect">
            <a:avLst/>
          </a:prstGeom>
          <a:noFill/>
          <a:ln w="9525">
            <a:noFill/>
            <a:miter lim="800000"/>
            <a:headEnd/>
            <a:tailEnd/>
          </a:ln>
          <a:effectLst/>
        </p:spPr>
        <p:txBody>
          <a:bodyPr>
            <a:spAutoFit/>
          </a:bodyPr>
          <a:lstStyle/>
          <a:p>
            <a:endParaRPr lang="en-US"/>
          </a:p>
        </p:txBody>
      </p:sp>
      <p:sp>
        <p:nvSpPr>
          <p:cNvPr id="17" name="TextBox 16"/>
          <p:cNvSpPr txBox="1"/>
          <p:nvPr/>
        </p:nvSpPr>
        <p:spPr>
          <a:xfrm>
            <a:off x="8153400" y="6396335"/>
            <a:ext cx="990600" cy="461665"/>
          </a:xfrm>
          <a:prstGeom prst="rect">
            <a:avLst/>
          </a:prstGeom>
          <a:noFill/>
        </p:spPr>
        <p:txBody>
          <a:bodyPr wrap="square" rtlCol="0">
            <a:spAutoFit/>
          </a:bodyPr>
          <a:lstStyle/>
          <a:p>
            <a:pPr algn="r"/>
            <a:r>
              <a:rPr lang="en-GB" dirty="0" smtClean="0"/>
              <a:t>12</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500" fill="hold"/>
                                        <p:tgtEl>
                                          <p:spTgt spid="14339"/>
                                        </p:tgtEl>
                                        <p:attrNameLst>
                                          <p:attrName>ppt_w</p:attrName>
                                        </p:attrNameLst>
                                      </p:cBhvr>
                                      <p:tavLst>
                                        <p:tav tm="0">
                                          <p:val>
                                            <p:fltVal val="0"/>
                                          </p:val>
                                        </p:tav>
                                        <p:tav tm="100000">
                                          <p:val>
                                            <p:strVal val="#ppt_w"/>
                                          </p:val>
                                        </p:tav>
                                      </p:tavLst>
                                    </p:anim>
                                    <p:anim calcmode="lin" valueType="num">
                                      <p:cBhvr>
                                        <p:cTn id="8" dur="500" fill="hold"/>
                                        <p:tgtEl>
                                          <p:spTgt spid="14339"/>
                                        </p:tgtEl>
                                        <p:attrNameLst>
                                          <p:attrName>ppt_h</p:attrName>
                                        </p:attrNameLst>
                                      </p:cBhvr>
                                      <p:tavLst>
                                        <p:tav tm="0">
                                          <p:val>
                                            <p:fltVal val="0"/>
                                          </p:val>
                                        </p:tav>
                                        <p:tav tm="100000">
                                          <p:val>
                                            <p:strVal val="#ppt_h"/>
                                          </p:val>
                                        </p:tav>
                                      </p:tavLst>
                                    </p:anim>
                                    <p:anim calcmode="lin" valueType="num">
                                      <p:cBhvr>
                                        <p:cTn id="9" dur="500" fill="hold"/>
                                        <p:tgtEl>
                                          <p:spTgt spid="14339"/>
                                        </p:tgtEl>
                                        <p:attrNameLst>
                                          <p:attrName>ppt_x</p:attrName>
                                        </p:attrNameLst>
                                      </p:cBhvr>
                                      <p:tavLst>
                                        <p:tav tm="0">
                                          <p:val>
                                            <p:fltVal val="0.5"/>
                                          </p:val>
                                        </p:tav>
                                        <p:tav tm="100000">
                                          <p:val>
                                            <p:strVal val="#ppt_x"/>
                                          </p:val>
                                        </p:tav>
                                      </p:tavLst>
                                    </p:anim>
                                    <p:anim calcmode="lin" valueType="num">
                                      <p:cBhvr>
                                        <p:cTn id="10" dur="500" fill="hold"/>
                                        <p:tgtEl>
                                          <p:spTgt spid="1433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dissolve">
                                      <p:cBhvr>
                                        <p:cTn id="15" dur="500"/>
                                        <p:tgtEl>
                                          <p:spTgt spid="14340"/>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14338"/>
                                        </p:tgtEl>
                                        <p:attrNameLst>
                                          <p:attrName>style.visibility</p:attrName>
                                        </p:attrNameLst>
                                      </p:cBhvr>
                                      <p:to>
                                        <p:strVal val="visible"/>
                                      </p:to>
                                    </p:set>
                                    <p:anim calcmode="lin" valueType="num">
                                      <p:cBhvr>
                                        <p:cTn id="20" dur="500" fill="hold"/>
                                        <p:tgtEl>
                                          <p:spTgt spid="14338"/>
                                        </p:tgtEl>
                                        <p:attrNameLst>
                                          <p:attrName>ppt_w</p:attrName>
                                        </p:attrNameLst>
                                      </p:cBhvr>
                                      <p:tavLst>
                                        <p:tav tm="0">
                                          <p:val>
                                            <p:fltVal val="0"/>
                                          </p:val>
                                        </p:tav>
                                        <p:tav tm="100000">
                                          <p:val>
                                            <p:strVal val="#ppt_w"/>
                                          </p:val>
                                        </p:tav>
                                      </p:tavLst>
                                    </p:anim>
                                    <p:anim calcmode="lin" valueType="num">
                                      <p:cBhvr>
                                        <p:cTn id="21" dur="500" fill="hold"/>
                                        <p:tgtEl>
                                          <p:spTgt spid="14338"/>
                                        </p:tgtEl>
                                        <p:attrNameLst>
                                          <p:attrName>ppt_h</p:attrName>
                                        </p:attrNameLst>
                                      </p:cBhvr>
                                      <p:tavLst>
                                        <p:tav tm="0">
                                          <p:val>
                                            <p:fltVal val="0"/>
                                          </p:val>
                                        </p:tav>
                                        <p:tav tm="100000">
                                          <p:val>
                                            <p:strVal val="#ppt_h"/>
                                          </p:val>
                                        </p:tav>
                                      </p:tavLst>
                                    </p:anim>
                                    <p:anim calcmode="lin" valueType="num">
                                      <p:cBhvr>
                                        <p:cTn id="22" dur="500" fill="hold"/>
                                        <p:tgtEl>
                                          <p:spTgt spid="14338"/>
                                        </p:tgtEl>
                                        <p:attrNameLst>
                                          <p:attrName>ppt_x</p:attrName>
                                        </p:attrNameLst>
                                      </p:cBhvr>
                                      <p:tavLst>
                                        <p:tav tm="0">
                                          <p:val>
                                            <p:fltVal val="0.5"/>
                                          </p:val>
                                        </p:tav>
                                        <p:tav tm="100000">
                                          <p:val>
                                            <p:strVal val="#ppt_x"/>
                                          </p:val>
                                        </p:tav>
                                      </p:tavLst>
                                    </p:anim>
                                    <p:anim calcmode="lin" valueType="num">
                                      <p:cBhvr>
                                        <p:cTn id="23" dur="500" fill="hold"/>
                                        <p:tgtEl>
                                          <p:spTgt spid="143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Diapositiva20"/>
          <p:cNvPicPr>
            <a:picLocks noChangeAspect="1" noChangeArrowheads="1"/>
          </p:cNvPicPr>
          <p:nvPr/>
        </p:nvPicPr>
        <p:blipFill>
          <a:blip r:embed="rId3" cstate="print"/>
          <a:srcRect l="16693" r="7896"/>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13</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iapositiva21"/>
          <p:cNvPicPr>
            <a:picLocks noChangeAspect="1" noChangeArrowheads="1"/>
          </p:cNvPicPr>
          <p:nvPr/>
        </p:nvPicPr>
        <p:blipFill>
          <a:blip r:embed="rId3" cstate="print"/>
          <a:srcRect/>
          <a:stretch>
            <a:fillRect/>
          </a:stretch>
        </p:blipFill>
        <p:spPr bwMode="auto">
          <a:xfrm>
            <a:off x="2071688" y="0"/>
            <a:ext cx="5286375" cy="685800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14</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iapositiva27"/>
          <p:cNvPicPr>
            <a:picLocks noChangeAspect="1" noChangeArrowheads="1"/>
          </p:cNvPicPr>
          <p:nvPr/>
        </p:nvPicPr>
        <p:blipFill>
          <a:blip r:embed="rId3" cstate="print"/>
          <a:srcRect r="6114"/>
          <a:stretch>
            <a:fillRect/>
          </a:stretch>
        </p:blipFill>
        <p:spPr bwMode="auto">
          <a:xfrm>
            <a:off x="5292725" y="0"/>
            <a:ext cx="3851275" cy="6858000"/>
          </a:xfrm>
          <a:prstGeom prst="rect">
            <a:avLst/>
          </a:prstGeom>
          <a:noFill/>
          <a:ln w="9525">
            <a:noFill/>
            <a:miter lim="800000"/>
            <a:headEnd/>
            <a:tailEnd/>
          </a:ln>
        </p:spPr>
      </p:pic>
      <p:pic>
        <p:nvPicPr>
          <p:cNvPr id="25603" name="Picture 3" descr="Mummies"/>
          <p:cNvPicPr>
            <a:picLocks noChangeAspect="1" noChangeArrowheads="1"/>
          </p:cNvPicPr>
          <p:nvPr/>
        </p:nvPicPr>
        <p:blipFill>
          <a:blip r:embed="rId4" cstate="print"/>
          <a:srcRect/>
          <a:stretch>
            <a:fillRect/>
          </a:stretch>
        </p:blipFill>
        <p:spPr bwMode="auto">
          <a:xfrm>
            <a:off x="0" y="0"/>
            <a:ext cx="5100638" cy="6858000"/>
          </a:xfrm>
          <a:prstGeom prst="rect">
            <a:avLst/>
          </a:prstGeom>
          <a:noFill/>
          <a:ln w="9525">
            <a:noFill/>
            <a:miter lim="800000"/>
            <a:headEnd/>
            <a:tailEnd/>
          </a:ln>
        </p:spPr>
      </p:pic>
      <p:sp>
        <p:nvSpPr>
          <p:cNvPr id="261124" name="Line 4"/>
          <p:cNvSpPr>
            <a:spLocks noChangeShapeType="1"/>
          </p:cNvSpPr>
          <p:nvPr/>
        </p:nvSpPr>
        <p:spPr bwMode="auto">
          <a:xfrm>
            <a:off x="5219700" y="0"/>
            <a:ext cx="0" cy="6858000"/>
          </a:xfrm>
          <a:prstGeom prst="line">
            <a:avLst/>
          </a:prstGeom>
          <a:noFill/>
          <a:ln w="254000">
            <a:solidFill>
              <a:schemeClr val="bg1"/>
            </a:solidFill>
            <a:round/>
            <a:headEnd/>
            <a:tailEnd/>
          </a:ln>
          <a:effectLst/>
        </p:spPr>
        <p:txBody>
          <a:bodyPr/>
          <a:lstStyle/>
          <a:p>
            <a:pPr algn="r">
              <a:defRPr/>
            </a:pPr>
            <a:endParaRPr lang="it-IT">
              <a:effectLst>
                <a:outerShdw blurRad="38100" dist="38100" dir="2700000" algn="tl">
                  <a:srgbClr val="000000">
                    <a:alpha val="43137"/>
                  </a:srgbClr>
                </a:outerShdw>
              </a:effectLst>
              <a:cs typeface="+mn-cs"/>
            </a:endParaRPr>
          </a:p>
        </p:txBody>
      </p:sp>
      <p:pic>
        <p:nvPicPr>
          <p:cNvPr id="25605" name="Picture 5" descr="VP8ANM3"/>
          <p:cNvPicPr>
            <a:picLocks noChangeAspect="1" noChangeArrowheads="1" noCrop="1"/>
          </p:cNvPicPr>
          <p:nvPr/>
        </p:nvPicPr>
        <p:blipFill>
          <a:blip r:embed="rId5" cstate="print"/>
          <a:srcRect/>
          <a:stretch>
            <a:fillRect/>
          </a:stretch>
        </p:blipFill>
        <p:spPr bwMode="auto">
          <a:xfrm>
            <a:off x="0" y="4508500"/>
            <a:ext cx="2916238" cy="2349500"/>
          </a:xfrm>
          <a:prstGeom prst="rect">
            <a:avLst/>
          </a:prstGeom>
          <a:noFill/>
          <a:ln w="9525">
            <a:noFill/>
            <a:miter lim="800000"/>
            <a:headEnd/>
            <a:tailEnd/>
          </a:ln>
        </p:spPr>
      </p:pic>
      <p:sp>
        <p:nvSpPr>
          <p:cNvPr id="261126" name="Line 6"/>
          <p:cNvSpPr>
            <a:spLocks noChangeShapeType="1"/>
          </p:cNvSpPr>
          <p:nvPr/>
        </p:nvSpPr>
        <p:spPr bwMode="auto">
          <a:xfrm>
            <a:off x="2916238" y="4508500"/>
            <a:ext cx="0" cy="2349500"/>
          </a:xfrm>
          <a:prstGeom prst="line">
            <a:avLst/>
          </a:prstGeom>
          <a:noFill/>
          <a:ln w="38100">
            <a:solidFill>
              <a:srgbClr val="993300"/>
            </a:solidFill>
            <a:round/>
            <a:headEnd/>
            <a:tailEnd/>
          </a:ln>
          <a:effectLst/>
        </p:spPr>
        <p:txBody>
          <a:bodyPr/>
          <a:lstStyle/>
          <a:p>
            <a:pPr algn="r">
              <a:defRPr/>
            </a:pPr>
            <a:endParaRPr lang="it-IT">
              <a:effectLst>
                <a:outerShdw blurRad="38100" dist="38100" dir="2700000" algn="tl">
                  <a:srgbClr val="000000">
                    <a:alpha val="43137"/>
                  </a:srgbClr>
                </a:outerShdw>
              </a:effectLst>
              <a:cs typeface="+mn-cs"/>
            </a:endParaRPr>
          </a:p>
        </p:txBody>
      </p:sp>
      <p:sp>
        <p:nvSpPr>
          <p:cNvPr id="261127" name="Line 7"/>
          <p:cNvSpPr>
            <a:spLocks noChangeShapeType="1"/>
          </p:cNvSpPr>
          <p:nvPr/>
        </p:nvSpPr>
        <p:spPr bwMode="auto">
          <a:xfrm>
            <a:off x="0" y="4508500"/>
            <a:ext cx="2933700" cy="0"/>
          </a:xfrm>
          <a:prstGeom prst="line">
            <a:avLst/>
          </a:prstGeom>
          <a:noFill/>
          <a:ln w="38100">
            <a:solidFill>
              <a:srgbClr val="993300"/>
            </a:solidFill>
            <a:round/>
            <a:headEnd/>
            <a:tailEnd/>
          </a:ln>
          <a:effectLst/>
        </p:spPr>
        <p:txBody>
          <a:bodyPr/>
          <a:lstStyle/>
          <a:p>
            <a:pPr algn="r">
              <a:defRPr/>
            </a:pPr>
            <a:endParaRPr lang="it-IT">
              <a:effectLst>
                <a:outerShdw blurRad="38100" dist="38100" dir="2700000" algn="tl">
                  <a:srgbClr val="000000">
                    <a:alpha val="43137"/>
                  </a:srgbClr>
                </a:outerShdw>
              </a:effectLst>
              <a:cs typeface="+mn-cs"/>
            </a:endParaRPr>
          </a:p>
        </p:txBody>
      </p:sp>
      <p:sp>
        <p:nvSpPr>
          <p:cNvPr id="8" name="TextBox 7"/>
          <p:cNvSpPr txBox="1"/>
          <p:nvPr/>
        </p:nvSpPr>
        <p:spPr>
          <a:xfrm>
            <a:off x="8153400" y="6396335"/>
            <a:ext cx="990600" cy="461665"/>
          </a:xfrm>
          <a:prstGeom prst="rect">
            <a:avLst/>
          </a:prstGeom>
          <a:noFill/>
        </p:spPr>
        <p:txBody>
          <a:bodyPr wrap="square" rtlCol="0">
            <a:spAutoFit/>
          </a:bodyPr>
          <a:lstStyle/>
          <a:p>
            <a:pPr algn="r"/>
            <a:r>
              <a:rPr lang="en-GB" dirty="0" smtClean="0"/>
              <a:t>15</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iapositiva28"/>
          <p:cNvPicPr>
            <a:picLocks noChangeAspect="1" noChangeArrowheads="1"/>
          </p:cNvPicPr>
          <p:nvPr/>
        </p:nvPicPr>
        <p:blipFill>
          <a:blip r:embed="rId3" cstate="print"/>
          <a:srcRect l="3542" r="3542"/>
          <a:stretch>
            <a:fillRect/>
          </a:stretch>
        </p:blipFill>
        <p:spPr bwMode="auto">
          <a:xfrm>
            <a:off x="0" y="0"/>
            <a:ext cx="4643438" cy="3482975"/>
          </a:xfrm>
          <a:prstGeom prst="rect">
            <a:avLst/>
          </a:prstGeom>
          <a:noFill/>
          <a:ln w="9525">
            <a:noFill/>
            <a:miter lim="800000"/>
            <a:headEnd/>
            <a:tailEnd/>
          </a:ln>
        </p:spPr>
      </p:pic>
      <p:pic>
        <p:nvPicPr>
          <p:cNvPr id="34824" name="Picture 4" descr="Diapositiva31"/>
          <p:cNvPicPr>
            <a:picLocks noChangeAspect="1" noChangeArrowheads="1"/>
          </p:cNvPicPr>
          <p:nvPr/>
        </p:nvPicPr>
        <p:blipFill>
          <a:blip r:embed="rId4" cstate="print"/>
          <a:srcRect t="23715" b="21461"/>
          <a:stretch>
            <a:fillRect/>
          </a:stretch>
        </p:blipFill>
        <p:spPr bwMode="auto">
          <a:xfrm>
            <a:off x="4643438" y="0"/>
            <a:ext cx="4500562" cy="3500438"/>
          </a:xfrm>
          <a:prstGeom prst="rect">
            <a:avLst/>
          </a:prstGeom>
          <a:noFill/>
          <a:ln w="9525">
            <a:noFill/>
            <a:miter lim="800000"/>
            <a:headEnd/>
            <a:tailEnd/>
          </a:ln>
        </p:spPr>
      </p:pic>
      <p:pic>
        <p:nvPicPr>
          <p:cNvPr id="34825" name="Picture 2" descr="Diapositiva30"/>
          <p:cNvPicPr>
            <a:picLocks noChangeAspect="1" noChangeArrowheads="1"/>
          </p:cNvPicPr>
          <p:nvPr/>
        </p:nvPicPr>
        <p:blipFill>
          <a:blip r:embed="rId5" cstate="print"/>
          <a:srcRect l="6873" r="2744"/>
          <a:stretch>
            <a:fillRect/>
          </a:stretch>
        </p:blipFill>
        <p:spPr bwMode="auto">
          <a:xfrm>
            <a:off x="0" y="3429000"/>
            <a:ext cx="4643438" cy="3429000"/>
          </a:xfrm>
          <a:prstGeom prst="rect">
            <a:avLst/>
          </a:prstGeom>
          <a:noFill/>
          <a:ln w="9525">
            <a:noFill/>
            <a:miter lim="800000"/>
            <a:headEnd/>
            <a:tailEnd/>
          </a:ln>
        </p:spPr>
      </p:pic>
      <p:pic>
        <p:nvPicPr>
          <p:cNvPr id="34826" name="Picture 2" descr="Accetta2"/>
          <p:cNvPicPr>
            <a:picLocks noChangeAspect="1" noChangeArrowheads="1"/>
          </p:cNvPicPr>
          <p:nvPr/>
        </p:nvPicPr>
        <p:blipFill>
          <a:blip r:embed="rId6" cstate="print">
            <a:lum bright="6000"/>
          </a:blip>
          <a:srcRect l="5336" r="5336"/>
          <a:stretch>
            <a:fillRect/>
          </a:stretch>
        </p:blipFill>
        <p:spPr bwMode="auto">
          <a:xfrm>
            <a:off x="4643438" y="3429000"/>
            <a:ext cx="4500562" cy="3429000"/>
          </a:xfrm>
          <a:prstGeom prst="rect">
            <a:avLst/>
          </a:prstGeom>
          <a:noFill/>
          <a:ln w="9525">
            <a:noFill/>
            <a:miter lim="800000"/>
            <a:headEnd/>
            <a:tailEnd/>
          </a:ln>
        </p:spPr>
      </p:pic>
      <p:sp>
        <p:nvSpPr>
          <p:cNvPr id="6" name="TextBox 5"/>
          <p:cNvSpPr txBox="1"/>
          <p:nvPr/>
        </p:nvSpPr>
        <p:spPr>
          <a:xfrm>
            <a:off x="8153400" y="6396335"/>
            <a:ext cx="990600" cy="461665"/>
          </a:xfrm>
          <a:prstGeom prst="rect">
            <a:avLst/>
          </a:prstGeom>
          <a:noFill/>
        </p:spPr>
        <p:txBody>
          <a:bodyPr wrap="square" rtlCol="0">
            <a:spAutoFit/>
          </a:bodyPr>
          <a:lstStyle/>
          <a:p>
            <a:pPr algn="r"/>
            <a:r>
              <a:rPr lang="en-GB" dirty="0" smtClean="0"/>
              <a:t>16</a:t>
            </a: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0"/>
            <a:ext cx="7772400" cy="6858000"/>
          </a:xfrm>
        </p:spPr>
        <p:txBody>
          <a:bodyPr/>
          <a:lstStyle/>
          <a:p>
            <a:r>
              <a:rPr lang="it-IT" sz="2400" b="1" dirty="0">
                <a:latin typeface="Comic Sans MS" pitchFamily="66" charset="0"/>
                <a:ea typeface="Arial Unicode MS" pitchFamily="34" charset="-128"/>
                <a:cs typeface="Arial Unicode MS" pitchFamily="34" charset="-128"/>
              </a:rPr>
              <a:t>Calcolo delle probabilità</a:t>
            </a:r>
            <a:br>
              <a:rPr lang="it-IT" sz="2400" b="1" dirty="0">
                <a:latin typeface="Comic Sans MS" pitchFamily="66" charset="0"/>
                <a:ea typeface="Arial Unicode MS" pitchFamily="34" charset="-128"/>
                <a:cs typeface="Arial Unicode MS" pitchFamily="34" charset="-128"/>
              </a:rPr>
            </a:br>
            <a:r>
              <a:rPr lang="it-IT" sz="2400" b="1" dirty="0">
                <a:latin typeface="Comic Sans MS" pitchFamily="66" charset="0"/>
                <a:ea typeface="Arial Unicode MS" pitchFamily="34" charset="-128"/>
                <a:cs typeface="Arial Unicode MS" pitchFamily="34" charset="-128"/>
              </a:rPr>
              <a:t>Carbonio 14</a:t>
            </a:r>
            <a:br>
              <a:rPr lang="it-IT" sz="2400" b="1" dirty="0">
                <a:latin typeface="Comic Sans MS" pitchFamily="66" charset="0"/>
                <a:ea typeface="Arial Unicode MS" pitchFamily="34" charset="-128"/>
                <a:cs typeface="Arial Unicode MS" pitchFamily="34" charset="-128"/>
              </a:rPr>
            </a:br>
            <a:r>
              <a:rPr lang="it-IT" sz="2400" b="1" dirty="0">
                <a:latin typeface="Comic Sans MS" pitchFamily="66" charset="0"/>
                <a:ea typeface="Arial Unicode MS" pitchFamily="34" charset="-128"/>
                <a:cs typeface="Arial Unicode MS" pitchFamily="34" charset="-128"/>
              </a:rPr>
              <a:t>Poche </a:t>
            </a:r>
            <a:r>
              <a:rPr lang="it-IT" sz="2400" b="1" dirty="0" err="1">
                <a:latin typeface="Comic Sans MS" pitchFamily="66" charset="0"/>
                <a:ea typeface="Arial Unicode MS" pitchFamily="34" charset="-128"/>
                <a:cs typeface="Arial Unicode MS" pitchFamily="34" charset="-128"/>
              </a:rPr>
              <a:t>ore…no</a:t>
            </a:r>
            <a:r>
              <a:rPr lang="it-IT" sz="2400" b="1" dirty="0">
                <a:latin typeface="Comic Sans MS" pitchFamily="66" charset="0"/>
                <a:ea typeface="Arial Unicode MS" pitchFamily="34" charset="-128"/>
                <a:cs typeface="Arial Unicode MS" pitchFamily="34" charset="-128"/>
              </a:rPr>
              <a:t> tracce di </a:t>
            </a:r>
            <a:r>
              <a:rPr lang="it-IT" sz="2400" b="1" dirty="0" smtClean="0">
                <a:latin typeface="Comic Sans MS" pitchFamily="66" charset="0"/>
                <a:ea typeface="Arial Unicode MS" pitchFamily="34" charset="-128"/>
                <a:cs typeface="Arial Unicode MS" pitchFamily="34" charset="-128"/>
              </a:rPr>
              <a:t>putrefazione</a:t>
            </a:r>
            <a:br>
              <a:rPr lang="it-IT" sz="2400" b="1" dirty="0" smtClean="0">
                <a:latin typeface="Comic Sans MS" pitchFamily="66" charset="0"/>
                <a:ea typeface="Arial Unicode MS" pitchFamily="34" charset="-128"/>
                <a:cs typeface="Arial Unicode MS" pitchFamily="34" charset="-128"/>
              </a:rPr>
            </a:br>
            <a:r>
              <a:rPr lang="it-IT" sz="2400" b="1" dirty="0" smtClean="0">
                <a:latin typeface="Comic Sans MS" pitchFamily="66" charset="0"/>
                <a:ea typeface="Arial Unicode MS" pitchFamily="34" charset="-128"/>
                <a:cs typeface="Arial Unicode MS" pitchFamily="34" charset="-128"/>
              </a:rPr>
              <a:t>campione “inquinato” da:</a:t>
            </a:r>
            <a:br>
              <a:rPr lang="it-IT" sz="2400" b="1" dirty="0" smtClean="0">
                <a:latin typeface="Comic Sans MS" pitchFamily="66" charset="0"/>
                <a:ea typeface="Arial Unicode MS" pitchFamily="34" charset="-128"/>
                <a:cs typeface="Arial Unicode MS" pitchFamily="34" charset="-128"/>
              </a:rPr>
            </a:br>
            <a:r>
              <a:rPr lang="it-IT" sz="2400" b="1" dirty="0" smtClean="0">
                <a:latin typeface="Comic Sans MS" pitchFamily="66" charset="0"/>
                <a:ea typeface="Arial Unicode MS" pitchFamily="34" charset="-128"/>
                <a:cs typeface="Arial Unicode MS" pitchFamily="34" charset="-128"/>
              </a:rPr>
              <a:t/>
            </a:r>
            <a:br>
              <a:rPr lang="it-IT" sz="2400" b="1" dirty="0" smtClean="0">
                <a:latin typeface="Comic Sans MS" pitchFamily="66" charset="0"/>
                <a:ea typeface="Arial Unicode MS" pitchFamily="34" charset="-128"/>
                <a:cs typeface="Arial Unicode MS" pitchFamily="34" charset="-128"/>
              </a:rPr>
            </a:br>
            <a:r>
              <a:rPr lang="it-IT" sz="2400" b="1" dirty="0" smtClean="0">
                <a:solidFill>
                  <a:srgbClr val="FF0000"/>
                </a:solidFill>
                <a:latin typeface="Comic Sans MS" pitchFamily="66" charset="0"/>
                <a:ea typeface="Arial Unicode MS" pitchFamily="34" charset="-128"/>
                <a:cs typeface="Arial Unicode MS" pitchFamily="34" charset="-128"/>
              </a:rPr>
              <a:t>- batteri</a:t>
            </a:r>
            <a:br>
              <a:rPr lang="it-IT" sz="2400" b="1" dirty="0" smtClean="0">
                <a:solidFill>
                  <a:srgbClr val="FF0000"/>
                </a:solidFill>
                <a:latin typeface="Comic Sans MS" pitchFamily="66" charset="0"/>
                <a:ea typeface="Arial Unicode MS" pitchFamily="34" charset="-128"/>
                <a:cs typeface="Arial Unicode MS" pitchFamily="34" charset="-128"/>
              </a:rPr>
            </a:br>
            <a:r>
              <a:rPr lang="it-IT" sz="2400" b="1" dirty="0" smtClean="0">
                <a:solidFill>
                  <a:srgbClr val="FF0000"/>
                </a:solidFill>
                <a:latin typeface="Comic Sans MS" pitchFamily="66" charset="0"/>
                <a:ea typeface="Arial Unicode MS" pitchFamily="34" charset="-128"/>
                <a:cs typeface="Arial Unicode MS" pitchFamily="34" charset="-128"/>
              </a:rPr>
              <a:t>- funghi</a:t>
            </a:r>
            <a:br>
              <a:rPr lang="it-IT" sz="2400" b="1" dirty="0" smtClean="0">
                <a:solidFill>
                  <a:srgbClr val="FF0000"/>
                </a:solidFill>
                <a:latin typeface="Comic Sans MS" pitchFamily="66" charset="0"/>
                <a:ea typeface="Arial Unicode MS" pitchFamily="34" charset="-128"/>
                <a:cs typeface="Arial Unicode MS" pitchFamily="34" charset="-128"/>
              </a:rPr>
            </a:br>
            <a:r>
              <a:rPr lang="it-IT" sz="2400" b="1" dirty="0" smtClean="0">
                <a:solidFill>
                  <a:srgbClr val="FF0000"/>
                </a:solidFill>
                <a:latin typeface="Comic Sans MS" pitchFamily="66" charset="0"/>
                <a:ea typeface="Arial Unicode MS" pitchFamily="34" charset="-128"/>
                <a:cs typeface="Arial Unicode MS" pitchFamily="34" charset="-128"/>
              </a:rPr>
              <a:t>- rammendi</a:t>
            </a:r>
            <a:br>
              <a:rPr lang="it-IT" sz="2400" b="1" dirty="0" smtClean="0">
                <a:solidFill>
                  <a:srgbClr val="FF0000"/>
                </a:solidFill>
                <a:latin typeface="Comic Sans MS" pitchFamily="66" charset="0"/>
                <a:ea typeface="Arial Unicode MS" pitchFamily="34" charset="-128"/>
                <a:cs typeface="Arial Unicode MS" pitchFamily="34" charset="-128"/>
              </a:rPr>
            </a:br>
            <a:r>
              <a:rPr lang="it-IT" sz="2400" b="1" dirty="0" smtClean="0">
                <a:solidFill>
                  <a:srgbClr val="FF0000"/>
                </a:solidFill>
                <a:latin typeface="Comic Sans MS" pitchFamily="66" charset="0"/>
                <a:ea typeface="Arial Unicode MS" pitchFamily="34" charset="-128"/>
                <a:cs typeface="Arial Unicode MS" pitchFamily="34" charset="-128"/>
              </a:rPr>
              <a:t>- maneggi</a:t>
            </a:r>
            <a:r>
              <a:rPr lang="it-IT" sz="2400" b="1" dirty="0" smtClean="0">
                <a:latin typeface="Comic Sans MS" pitchFamily="66" charset="0"/>
                <a:ea typeface="Arial Unicode MS" pitchFamily="34" charset="-128"/>
                <a:cs typeface="Arial Unicode MS" pitchFamily="34" charset="-128"/>
              </a:rPr>
              <a:t/>
            </a:r>
            <a:br>
              <a:rPr lang="it-IT" sz="2400" b="1" dirty="0" smtClean="0">
                <a:latin typeface="Comic Sans MS" pitchFamily="66" charset="0"/>
                <a:ea typeface="Arial Unicode MS" pitchFamily="34" charset="-128"/>
                <a:cs typeface="Arial Unicode MS" pitchFamily="34" charset="-128"/>
              </a:rPr>
            </a:br>
            <a:r>
              <a:rPr lang="it-IT" sz="2400" b="1" dirty="0">
                <a:latin typeface="Comic Sans MS" pitchFamily="66" charset="0"/>
                <a:ea typeface="Arial Unicode MS" pitchFamily="34" charset="-128"/>
                <a:cs typeface="Arial Unicode MS" pitchFamily="34" charset="-128"/>
              </a:rPr>
              <a:t/>
            </a:r>
            <a:br>
              <a:rPr lang="it-IT" sz="2400" b="1" dirty="0">
                <a:latin typeface="Comic Sans MS" pitchFamily="66" charset="0"/>
                <a:ea typeface="Arial Unicode MS" pitchFamily="34" charset="-128"/>
                <a:cs typeface="Arial Unicode MS" pitchFamily="34" charset="-128"/>
              </a:rPr>
            </a:br>
            <a:r>
              <a:rPr lang="it-IT" sz="2400" b="1" dirty="0" smtClean="0">
                <a:latin typeface="Comic Sans MS" pitchFamily="66" charset="0"/>
                <a:ea typeface="Arial Unicode MS" pitchFamily="34" charset="-128"/>
                <a:cs typeface="Arial Unicode MS" pitchFamily="34" charset="-128"/>
              </a:rPr>
              <a:t>quindi il C14 sarebbe stato “introdotto” anche successivamente alla data di creazione della Sindone “ringiovanendo” i campioni!!!</a:t>
            </a:r>
            <a:r>
              <a:rPr lang="it-IT" sz="2400" b="1" dirty="0">
                <a:latin typeface="Comic Sans MS" pitchFamily="66" charset="0"/>
                <a:ea typeface="Arial Unicode MS" pitchFamily="34" charset="-128"/>
                <a:cs typeface="Arial Unicode MS" pitchFamily="34" charset="-128"/>
              </a:rPr>
              <a:t/>
            </a:r>
            <a:br>
              <a:rPr lang="it-IT" sz="2400" b="1" dirty="0">
                <a:latin typeface="Comic Sans MS" pitchFamily="66" charset="0"/>
                <a:ea typeface="Arial Unicode MS" pitchFamily="34" charset="-128"/>
                <a:cs typeface="Arial Unicode MS" pitchFamily="34" charset="-128"/>
              </a:rPr>
            </a:br>
            <a:endParaRPr lang="it-IT" sz="2400" b="1" dirty="0">
              <a:latin typeface="Comic Sans MS" pitchFamily="66" charset="0"/>
              <a:ea typeface="Arial Unicode MS" pitchFamily="34" charset="-128"/>
              <a:cs typeface="Arial Unicode MS" pitchFamily="34" charset="-128"/>
            </a:endParaRPr>
          </a:p>
        </p:txBody>
      </p:sp>
      <p:sp>
        <p:nvSpPr>
          <p:cNvPr id="6" name="TextBox 5"/>
          <p:cNvSpPr txBox="1"/>
          <p:nvPr/>
        </p:nvSpPr>
        <p:spPr>
          <a:xfrm>
            <a:off x="8153400" y="6396335"/>
            <a:ext cx="990600" cy="461665"/>
          </a:xfrm>
          <a:prstGeom prst="rect">
            <a:avLst/>
          </a:prstGeom>
          <a:noFill/>
        </p:spPr>
        <p:txBody>
          <a:bodyPr wrap="square" rtlCol="0">
            <a:spAutoFit/>
          </a:bodyPr>
          <a:lstStyle/>
          <a:p>
            <a:pPr algn="r"/>
            <a:r>
              <a:rPr lang="en-GB" dirty="0" smtClean="0"/>
              <a:t>17</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iapositiva44"/>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4" name="TextBox 3"/>
          <p:cNvSpPr txBox="1"/>
          <p:nvPr/>
        </p:nvSpPr>
        <p:spPr>
          <a:xfrm>
            <a:off x="8153400" y="6396335"/>
            <a:ext cx="990600" cy="461665"/>
          </a:xfrm>
          <a:prstGeom prst="rect">
            <a:avLst/>
          </a:prstGeom>
          <a:noFill/>
        </p:spPr>
        <p:txBody>
          <a:bodyPr wrap="square" rtlCol="0">
            <a:spAutoFit/>
          </a:bodyPr>
          <a:lstStyle/>
          <a:p>
            <a:pPr algn="r"/>
            <a:r>
              <a:rPr lang="en-GB" dirty="0" smtClean="0"/>
              <a:t>18</a:t>
            </a: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8" name="Picture 8" descr="Angolo 14C"/>
          <p:cNvPicPr>
            <a:picLocks noChangeAspect="1" noChangeArrowheads="1"/>
          </p:cNvPicPr>
          <p:nvPr/>
        </p:nvPicPr>
        <p:blipFill>
          <a:blip r:embed="rId3" cstate="print"/>
          <a:srcRect t="1315" r="6186"/>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8153400" y="6396335"/>
            <a:ext cx="990600" cy="461665"/>
          </a:xfrm>
          <a:prstGeom prst="rect">
            <a:avLst/>
          </a:prstGeom>
          <a:noFill/>
        </p:spPr>
        <p:txBody>
          <a:bodyPr wrap="square" rtlCol="0">
            <a:spAutoFit/>
          </a:bodyPr>
          <a:lstStyle/>
          <a:p>
            <a:pPr algn="r"/>
            <a:r>
              <a:rPr lang="en-GB" dirty="0" smtClean="0"/>
              <a:t>19</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500"/>
                                  </p:stCondLst>
                                  <p:childTnLst>
                                    <p:set>
                                      <p:cBhvr>
                                        <p:cTn id="6" dur="1" fill="hold">
                                          <p:stCondLst>
                                            <p:cond delay="0"/>
                                          </p:stCondLst>
                                        </p:cTn>
                                        <p:tgtEl>
                                          <p:spTgt spid="312328"/>
                                        </p:tgtEl>
                                        <p:attrNameLst>
                                          <p:attrName>style.visibility</p:attrName>
                                        </p:attrNameLst>
                                      </p:cBhvr>
                                      <p:to>
                                        <p:strVal val="visible"/>
                                      </p:to>
                                    </p:set>
                                    <p:anim calcmode="lin" valueType="num">
                                      <p:cBhvr>
                                        <p:cTn id="7" dur="2000" fill="hold"/>
                                        <p:tgtEl>
                                          <p:spTgt spid="312328"/>
                                        </p:tgtEl>
                                        <p:attrNameLst>
                                          <p:attrName>ppt_w</p:attrName>
                                        </p:attrNameLst>
                                      </p:cBhvr>
                                      <p:tavLst>
                                        <p:tav tm="0">
                                          <p:val>
                                            <p:fltVal val="0"/>
                                          </p:val>
                                        </p:tav>
                                        <p:tav tm="100000">
                                          <p:val>
                                            <p:strVal val="#ppt_w"/>
                                          </p:val>
                                        </p:tav>
                                      </p:tavLst>
                                    </p:anim>
                                    <p:anim calcmode="lin" valueType="num">
                                      <p:cBhvr>
                                        <p:cTn id="8" dur="2000" fill="hold"/>
                                        <p:tgtEl>
                                          <p:spTgt spid="312328"/>
                                        </p:tgtEl>
                                        <p:attrNameLst>
                                          <p:attrName>ppt_h</p:attrName>
                                        </p:attrNameLst>
                                      </p:cBhvr>
                                      <p:tavLst>
                                        <p:tav tm="0">
                                          <p:val>
                                            <p:fltVal val="0"/>
                                          </p:val>
                                        </p:tav>
                                        <p:tav tm="100000">
                                          <p:val>
                                            <p:strVal val="#ppt_h"/>
                                          </p:val>
                                        </p:tav>
                                      </p:tavLst>
                                    </p:anim>
                                    <p:animEffect transition="in" filter="fade">
                                      <p:cBhvr>
                                        <p:cTn id="9" dur="2000"/>
                                        <p:tgtEl>
                                          <p:spTgt spid="312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Diapositiva95"/>
          <p:cNvPicPr>
            <a:picLocks noChangeAspect="1" noChangeArrowheads="1"/>
          </p:cNvPicPr>
          <p:nvPr/>
        </p:nvPicPr>
        <p:blipFill>
          <a:blip r:embed="rId3" cstate="print"/>
          <a:srcRect l="6090" r="3542"/>
          <a:stretch>
            <a:fillRect/>
          </a:stretch>
        </p:blipFill>
        <p:spPr bwMode="auto">
          <a:xfrm>
            <a:off x="0" y="-6350"/>
            <a:ext cx="9144000" cy="6864350"/>
          </a:xfrm>
          <a:prstGeom prst="rect">
            <a:avLst/>
          </a:prstGeom>
          <a:noFill/>
          <a:ln w="9525">
            <a:noFill/>
            <a:miter lim="800000"/>
            <a:headEnd/>
            <a:tailEnd/>
          </a:ln>
        </p:spPr>
      </p:pic>
      <p:sp>
        <p:nvSpPr>
          <p:cNvPr id="401411" name="Text Box 3"/>
          <p:cNvSpPr txBox="1">
            <a:spLocks noChangeArrowheads="1"/>
          </p:cNvSpPr>
          <p:nvPr/>
        </p:nvSpPr>
        <p:spPr bwMode="auto">
          <a:xfrm>
            <a:off x="0" y="0"/>
            <a:ext cx="9144000" cy="2970044"/>
          </a:xfrm>
          <a:prstGeom prst="rect">
            <a:avLst/>
          </a:prstGeom>
          <a:gradFill rotWithShape="1">
            <a:gsLst>
              <a:gs pos="0">
                <a:srgbClr val="FFCC99">
                  <a:gamma/>
                  <a:shade val="86275"/>
                  <a:invGamma/>
                </a:srgbClr>
              </a:gs>
              <a:gs pos="50000">
                <a:srgbClr val="FFCC99">
                  <a:alpha val="67000"/>
                </a:srgbClr>
              </a:gs>
              <a:gs pos="100000">
                <a:srgbClr val="FFCC99">
                  <a:gamma/>
                  <a:shade val="86275"/>
                  <a:invGamma/>
                </a:srgbClr>
              </a:gs>
            </a:gsLst>
            <a:lin ang="5400000" scaled="1"/>
          </a:gradFill>
          <a:ln w="9525">
            <a:noFill/>
            <a:miter lim="800000"/>
            <a:headEnd/>
            <a:tailEnd/>
          </a:ln>
          <a:effectLst/>
        </p:spPr>
        <p:txBody>
          <a:bodyPr>
            <a:spAutoFit/>
          </a:bodyPr>
          <a:lstStyle/>
          <a:p>
            <a:pPr algn="just">
              <a:defRPr/>
            </a:pPr>
            <a:r>
              <a:rPr lang="it-IT" sz="1700" dirty="0">
                <a:solidFill>
                  <a:schemeClr val="tx1"/>
                </a:solidFill>
                <a:cs typeface="+mn-cs"/>
              </a:rPr>
              <a:t>“Venuta  ormai  la  sera, poiché era  la  Parasceve,  cioè   la vigilia del sabato, Giuseppe  d'</a:t>
            </a:r>
            <a:r>
              <a:rPr lang="it-IT" sz="1700" dirty="0" err="1">
                <a:solidFill>
                  <a:schemeClr val="tx1"/>
                </a:solidFill>
                <a:cs typeface="+mn-cs"/>
              </a:rPr>
              <a:t>Arimatea</a:t>
            </a:r>
            <a:r>
              <a:rPr lang="it-IT" sz="1700" dirty="0">
                <a:solidFill>
                  <a:schemeClr val="tx1"/>
                </a:solidFill>
                <a:cs typeface="+mn-cs"/>
              </a:rPr>
              <a:t>, membro autorevole del Sinedrio, che aspettava anch’egli il regno di Dio, con coraggio andò da Pilato e chiese il corpo di Gesù.  Pilato si meravigliò che fosse già morto e, chiamato  il centurione, gli domandò se fosse  morto da tempo.  Informato  dal centurione, concesse la salma a Giuseppe. Egli allora, comprato  un lenzuolo, lo depose dalla croce, lo avvolse  con il lenzuolo e lo mise  in un sepolcro scavato nella roccia" (Mc 15,42-46)</a:t>
            </a:r>
          </a:p>
          <a:p>
            <a:pPr algn="just">
              <a:defRPr/>
            </a:pPr>
            <a:r>
              <a:rPr lang="it-IT" sz="1700" dirty="0">
                <a:solidFill>
                  <a:srgbClr val="000066"/>
                </a:solidFill>
                <a:cs typeface="+mn-cs"/>
              </a:rPr>
              <a:t>"Vi andò anche  Nicodemo - quello che in precedenza  era andato da lui  di notte - e portò circa trenta chili di una mistura  di mirra e di aloe. Essi presero  allora  il corpo di Gesù e lo avvolsero con teli, insieme ad aromi, come usano fare i Giudei per preparare la sepoltura" (</a:t>
            </a:r>
            <a:r>
              <a:rPr lang="it-IT" sz="1700" dirty="0" err="1">
                <a:solidFill>
                  <a:srgbClr val="000066"/>
                </a:solidFill>
                <a:cs typeface="+mn-cs"/>
              </a:rPr>
              <a:t>Gv</a:t>
            </a:r>
            <a:r>
              <a:rPr lang="it-IT" sz="1700" dirty="0">
                <a:solidFill>
                  <a:srgbClr val="000066"/>
                </a:solidFill>
                <a:cs typeface="+mn-cs"/>
              </a:rPr>
              <a:t> 19, 39-40)</a:t>
            </a:r>
            <a:endParaRPr lang="it-IT" sz="1700" i="0" dirty="0">
              <a:solidFill>
                <a:srgbClr val="000066"/>
              </a:solidFill>
              <a:cs typeface="+mn-cs"/>
            </a:endParaRPr>
          </a:p>
        </p:txBody>
      </p:sp>
      <p:sp>
        <p:nvSpPr>
          <p:cNvPr id="4" name="TextBox 3"/>
          <p:cNvSpPr txBox="1"/>
          <p:nvPr/>
        </p:nvSpPr>
        <p:spPr>
          <a:xfrm>
            <a:off x="8153400" y="6396335"/>
            <a:ext cx="990600" cy="461665"/>
          </a:xfrm>
          <a:prstGeom prst="rect">
            <a:avLst/>
          </a:prstGeom>
          <a:noFill/>
        </p:spPr>
        <p:txBody>
          <a:bodyPr wrap="square" rtlCol="0">
            <a:spAutoFit/>
          </a:bodyPr>
          <a:lstStyle/>
          <a:p>
            <a:pPr algn="r"/>
            <a:r>
              <a:rPr lang="en-GB" dirty="0" smtClean="0"/>
              <a:t>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1411"/>
                                        </p:tgtEl>
                                        <p:attrNameLst>
                                          <p:attrName>style.visibility</p:attrName>
                                        </p:attrNameLst>
                                      </p:cBhvr>
                                      <p:to>
                                        <p:strVal val="visible"/>
                                      </p:to>
                                    </p:set>
                                    <p:animEffect transition="in" filter="fade">
                                      <p:cBhvr>
                                        <p:cTn id="7" dur="2000"/>
                                        <p:tgtEl>
                                          <p:spTgt spid="401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2" descr="Diapositiva46"/>
          <p:cNvPicPr>
            <a:picLocks noChangeAspect="1" noChangeArrowheads="1"/>
          </p:cNvPicPr>
          <p:nvPr/>
        </p:nvPicPr>
        <p:blipFill>
          <a:blip r:embed="rId3" cstate="print"/>
          <a:srcRect l="2744" r="4323"/>
          <a:stretch>
            <a:fillRect/>
          </a:stretch>
        </p:blipFill>
        <p:spPr bwMode="auto">
          <a:xfrm>
            <a:off x="0" y="0"/>
            <a:ext cx="9144000" cy="6858000"/>
          </a:xfrm>
          <a:prstGeom prst="rect">
            <a:avLst/>
          </a:prstGeom>
          <a:noFill/>
          <a:ln w="9525">
            <a:noFill/>
            <a:miter lim="800000"/>
            <a:headEnd/>
            <a:tailEnd/>
          </a:ln>
        </p:spPr>
      </p:pic>
      <p:sp>
        <p:nvSpPr>
          <p:cNvPr id="270339" name="Oval 3"/>
          <p:cNvSpPr>
            <a:spLocks noChangeArrowheads="1"/>
          </p:cNvSpPr>
          <p:nvPr/>
        </p:nvSpPr>
        <p:spPr bwMode="auto">
          <a:xfrm>
            <a:off x="323850" y="3573463"/>
            <a:ext cx="1152525" cy="935037"/>
          </a:xfrm>
          <a:prstGeom prst="ellipse">
            <a:avLst/>
          </a:prstGeom>
          <a:noFill/>
          <a:ln w="50800">
            <a:solidFill>
              <a:srgbClr val="FF0000"/>
            </a:solidFill>
            <a:round/>
            <a:headEnd/>
            <a:tailEnd/>
          </a:ln>
          <a:effectLst/>
        </p:spPr>
        <p:txBody>
          <a:bodyPr wrap="none" anchor="ctr"/>
          <a:lstStyle/>
          <a:p>
            <a:pPr algn="r">
              <a:defRPr/>
            </a:pPr>
            <a:endParaRPr lang="it-IT">
              <a:effectLst>
                <a:outerShdw blurRad="38100" dist="38100" dir="2700000" algn="tl">
                  <a:srgbClr val="000000">
                    <a:alpha val="43137"/>
                  </a:srgbClr>
                </a:outerShdw>
              </a:effectLst>
              <a:cs typeface="+mn-cs"/>
            </a:endParaRPr>
          </a:p>
        </p:txBody>
      </p:sp>
      <p:sp>
        <p:nvSpPr>
          <p:cNvPr id="5" name="TextBox 4"/>
          <p:cNvSpPr txBox="1"/>
          <p:nvPr/>
        </p:nvSpPr>
        <p:spPr>
          <a:xfrm>
            <a:off x="8153400" y="6396335"/>
            <a:ext cx="990600" cy="461665"/>
          </a:xfrm>
          <a:prstGeom prst="rect">
            <a:avLst/>
          </a:prstGeom>
          <a:noFill/>
        </p:spPr>
        <p:txBody>
          <a:bodyPr wrap="square" rtlCol="0">
            <a:spAutoFit/>
          </a:bodyPr>
          <a:lstStyle/>
          <a:p>
            <a:pPr algn="r"/>
            <a:r>
              <a:rPr lang="en-GB" dirty="0" smtClean="0"/>
              <a:t>20</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fade">
                                      <p:cBhvr>
                                        <p:cTn id="7" dur="2000"/>
                                        <p:tgtEl>
                                          <p:spTgt spid="27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iapositiva54"/>
          <p:cNvPicPr>
            <a:picLocks noChangeAspect="1" noChangeArrowheads="1"/>
          </p:cNvPicPr>
          <p:nvPr/>
        </p:nvPicPr>
        <p:blipFill>
          <a:blip r:embed="rId3" cstate="print"/>
          <a:srcRect/>
          <a:stretch>
            <a:fillRect/>
          </a:stretch>
        </p:blipFill>
        <p:spPr bwMode="auto">
          <a:xfrm>
            <a:off x="684213" y="0"/>
            <a:ext cx="3335337" cy="6858000"/>
          </a:xfrm>
          <a:prstGeom prst="rect">
            <a:avLst/>
          </a:prstGeom>
          <a:noFill/>
          <a:ln w="9525">
            <a:noFill/>
            <a:miter lim="800000"/>
            <a:headEnd/>
            <a:tailEnd/>
          </a:ln>
        </p:spPr>
      </p:pic>
      <p:pic>
        <p:nvPicPr>
          <p:cNvPr id="97283" name="Picture 3" descr="Diapositiva55"/>
          <p:cNvPicPr>
            <a:picLocks noChangeAspect="1" noChangeArrowheads="1"/>
          </p:cNvPicPr>
          <p:nvPr/>
        </p:nvPicPr>
        <p:blipFill>
          <a:blip r:embed="rId4" cstate="print"/>
          <a:srcRect/>
          <a:stretch>
            <a:fillRect/>
          </a:stretch>
        </p:blipFill>
        <p:spPr bwMode="auto">
          <a:xfrm>
            <a:off x="5003800" y="0"/>
            <a:ext cx="3413125" cy="6858000"/>
          </a:xfrm>
          <a:prstGeom prst="rect">
            <a:avLst/>
          </a:prstGeom>
          <a:noFill/>
          <a:ln w="9525">
            <a:noFill/>
            <a:miter lim="800000"/>
            <a:headEnd/>
            <a:tailEnd/>
          </a:ln>
        </p:spPr>
      </p:pic>
      <p:sp>
        <p:nvSpPr>
          <p:cNvPr id="4" name="TextBox 3"/>
          <p:cNvSpPr txBox="1"/>
          <p:nvPr/>
        </p:nvSpPr>
        <p:spPr>
          <a:xfrm>
            <a:off x="8153400" y="6396335"/>
            <a:ext cx="990600" cy="461665"/>
          </a:xfrm>
          <a:prstGeom prst="rect">
            <a:avLst/>
          </a:prstGeom>
          <a:noFill/>
        </p:spPr>
        <p:txBody>
          <a:bodyPr wrap="square" rtlCol="0">
            <a:spAutoFit/>
          </a:bodyPr>
          <a:lstStyle/>
          <a:p>
            <a:pPr algn="r"/>
            <a:r>
              <a:rPr lang="en-GB" dirty="0" smtClean="0"/>
              <a:t>21</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2738" name="Picture 2" descr="Immagine2"/>
          <p:cNvPicPr>
            <a:picLocks noChangeAspect="1" noChangeArrowheads="1"/>
          </p:cNvPicPr>
          <p:nvPr/>
        </p:nvPicPr>
        <p:blipFill>
          <a:blip r:embed="rId3" cstate="print"/>
          <a:srcRect/>
          <a:stretch>
            <a:fillRect/>
          </a:stretch>
        </p:blipFill>
        <p:spPr bwMode="auto">
          <a:xfrm>
            <a:off x="2312988" y="0"/>
            <a:ext cx="4516437" cy="685800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22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72738"/>
                                        </p:tgtEl>
                                        <p:attrNameLst>
                                          <p:attrName>style.visibility</p:attrName>
                                        </p:attrNameLst>
                                      </p:cBhvr>
                                      <p:to>
                                        <p:strVal val="visible"/>
                                      </p:to>
                                    </p:set>
                                    <p:animEffect transition="in" filter="wedge">
                                      <p:cBhvr>
                                        <p:cTn id="7" dur="2000"/>
                                        <p:tgtEl>
                                          <p:spTgt spid="372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Diapositiva72"/>
          <p:cNvPicPr>
            <a:picLocks noChangeAspect="1" noChangeArrowheads="1"/>
          </p:cNvPicPr>
          <p:nvPr/>
        </p:nvPicPr>
        <p:blipFill>
          <a:blip r:embed="rId3" cstate="print"/>
          <a:srcRect/>
          <a:stretch>
            <a:fillRect/>
          </a:stretch>
        </p:blipFill>
        <p:spPr bwMode="auto">
          <a:xfrm>
            <a:off x="0" y="476250"/>
            <a:ext cx="9144000" cy="598170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23</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Diapositiva73"/>
          <p:cNvPicPr>
            <a:picLocks noChangeAspect="1" noChangeArrowheads="1"/>
          </p:cNvPicPr>
          <p:nvPr/>
        </p:nvPicPr>
        <p:blipFill>
          <a:blip r:embed="rId3" cstate="print"/>
          <a:srcRect l="5902" r="5121"/>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24</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Diapositiva7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25</a:t>
            </a:r>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Diapositiva78"/>
          <p:cNvPicPr>
            <a:picLocks noChangeAspect="1" noChangeArrowheads="1"/>
          </p:cNvPicPr>
          <p:nvPr/>
        </p:nvPicPr>
        <p:blipFill>
          <a:blip r:embed="rId3" cstate="print"/>
          <a:srcRect/>
          <a:stretch>
            <a:fillRect/>
          </a:stretch>
        </p:blipFill>
        <p:spPr bwMode="auto">
          <a:xfrm>
            <a:off x="0" y="0"/>
            <a:ext cx="5889625" cy="6858000"/>
          </a:xfrm>
          <a:prstGeom prst="rect">
            <a:avLst/>
          </a:prstGeom>
          <a:noFill/>
          <a:ln w="9525">
            <a:noFill/>
            <a:miter lim="800000"/>
            <a:headEnd/>
            <a:tailEnd/>
          </a:ln>
        </p:spPr>
      </p:pic>
      <p:pic>
        <p:nvPicPr>
          <p:cNvPr id="116739" name="Picture 3" descr="Diapositiva76"/>
          <p:cNvPicPr>
            <a:picLocks noChangeAspect="1" noChangeArrowheads="1"/>
          </p:cNvPicPr>
          <p:nvPr/>
        </p:nvPicPr>
        <p:blipFill>
          <a:blip r:embed="rId4" cstate="print"/>
          <a:srcRect l="12369" r="15918"/>
          <a:stretch>
            <a:fillRect/>
          </a:stretch>
        </p:blipFill>
        <p:spPr bwMode="auto">
          <a:xfrm>
            <a:off x="5903913" y="0"/>
            <a:ext cx="3240087" cy="6858000"/>
          </a:xfrm>
          <a:prstGeom prst="rect">
            <a:avLst/>
          </a:prstGeom>
          <a:noFill/>
          <a:ln w="9525">
            <a:noFill/>
            <a:miter lim="800000"/>
            <a:headEnd/>
            <a:tailEnd/>
          </a:ln>
        </p:spPr>
      </p:pic>
      <p:sp>
        <p:nvSpPr>
          <p:cNvPr id="389124" name="Line 4"/>
          <p:cNvSpPr>
            <a:spLocks noChangeShapeType="1"/>
          </p:cNvSpPr>
          <p:nvPr/>
        </p:nvSpPr>
        <p:spPr bwMode="auto">
          <a:xfrm>
            <a:off x="5867400" y="0"/>
            <a:ext cx="0" cy="6858000"/>
          </a:xfrm>
          <a:prstGeom prst="line">
            <a:avLst/>
          </a:prstGeom>
          <a:noFill/>
          <a:ln w="254000">
            <a:solidFill>
              <a:schemeClr val="bg1"/>
            </a:solidFill>
            <a:round/>
            <a:headEnd/>
            <a:tailEnd/>
          </a:ln>
          <a:effectLst/>
        </p:spPr>
        <p:txBody>
          <a:bodyPr/>
          <a:lstStyle/>
          <a:p>
            <a:pPr algn="r">
              <a:defRPr/>
            </a:pPr>
            <a:endParaRPr lang="it-IT">
              <a:effectLst>
                <a:outerShdw blurRad="38100" dist="38100" dir="2700000" algn="tl">
                  <a:srgbClr val="000000">
                    <a:alpha val="43137"/>
                  </a:srgbClr>
                </a:outerShdw>
              </a:effectLst>
              <a:cs typeface="+mn-cs"/>
            </a:endParaRPr>
          </a:p>
        </p:txBody>
      </p:sp>
      <p:sp>
        <p:nvSpPr>
          <p:cNvPr id="5" name="TextBox 4"/>
          <p:cNvSpPr txBox="1"/>
          <p:nvPr/>
        </p:nvSpPr>
        <p:spPr>
          <a:xfrm>
            <a:off x="8153400" y="6396335"/>
            <a:ext cx="990600" cy="461665"/>
          </a:xfrm>
          <a:prstGeom prst="rect">
            <a:avLst/>
          </a:prstGeom>
          <a:noFill/>
        </p:spPr>
        <p:txBody>
          <a:bodyPr wrap="square" rtlCol="0">
            <a:spAutoFit/>
          </a:bodyPr>
          <a:lstStyle/>
          <a:p>
            <a:pPr algn="r"/>
            <a:r>
              <a:rPr lang="en-GB" dirty="0" smtClean="0"/>
              <a:t>26</a:t>
            </a:r>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Diapositiva77"/>
          <p:cNvPicPr>
            <a:picLocks noChangeAspect="1" noChangeArrowheads="1"/>
          </p:cNvPicPr>
          <p:nvPr/>
        </p:nvPicPr>
        <p:blipFill>
          <a:blip r:embed="rId3" cstate="print">
            <a:lum contrast="-12000"/>
          </a:blip>
          <a:srcRect/>
          <a:stretch>
            <a:fillRect/>
          </a:stretch>
        </p:blipFill>
        <p:spPr bwMode="auto">
          <a:xfrm>
            <a:off x="0" y="404813"/>
            <a:ext cx="9144000" cy="6103937"/>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27</a:t>
            </a:r>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2" name="Picture 4" descr="http://www.arcipreturataormina.org/SACRA%20SINDONE%20(1).JPG"/>
          <p:cNvPicPr>
            <a:picLocks noChangeAspect="1" noChangeArrowheads="1"/>
          </p:cNvPicPr>
          <p:nvPr/>
        </p:nvPicPr>
        <p:blipFill>
          <a:blip r:embed="rId2" cstate="print"/>
          <a:srcRect/>
          <a:stretch>
            <a:fillRect/>
          </a:stretch>
        </p:blipFill>
        <p:spPr bwMode="auto">
          <a:xfrm>
            <a:off x="4648200" y="0"/>
            <a:ext cx="4495800" cy="3886200"/>
          </a:xfrm>
          <a:prstGeom prst="rect">
            <a:avLst/>
          </a:prstGeom>
          <a:noFill/>
          <a:ln w="9525">
            <a:noFill/>
            <a:miter lim="800000"/>
            <a:headEnd/>
            <a:tailEnd/>
          </a:ln>
        </p:spPr>
      </p:pic>
      <p:sp>
        <p:nvSpPr>
          <p:cNvPr id="7170" name="Rectangle 2"/>
          <p:cNvSpPr>
            <a:spLocks noGrp="1" noChangeArrowheads="1"/>
          </p:cNvSpPr>
          <p:nvPr>
            <p:ph type="title"/>
          </p:nvPr>
        </p:nvSpPr>
        <p:spPr>
          <a:xfrm>
            <a:off x="3352800" y="4495800"/>
            <a:ext cx="5791200" cy="2057400"/>
          </a:xfrm>
        </p:spPr>
        <p:txBody>
          <a:bodyPr/>
          <a:lstStyle/>
          <a:p>
            <a:r>
              <a:rPr lang="it-IT" sz="1600" b="1">
                <a:latin typeface="Comic Sans MS" pitchFamily="66" charset="0"/>
                <a:cs typeface="Times New Roman" charset="0"/>
              </a:rPr>
              <a:t>Le modalità di lesione sono da tutti riferite alla "incoronazione" del condannato mediante una "corona" o meglio un "casco" di rami spinosi. Sarebbero tali spine ad aver determinato molteplici ferite da punta al cuoio capelluto, all'origine delle emorragie in questione. Si tratta pertanto di lesioni vitali, che, come tali, presuppongono che l'Uomo della Sindone, al momento in cui fu ferito dalle spine, fosse ancora in vita.</a:t>
            </a:r>
            <a:r>
              <a:rPr lang="it-IT" sz="1200">
                <a:cs typeface="Times New Roman" charset="0"/>
              </a:rPr>
              <a:t> </a:t>
            </a:r>
            <a:endParaRPr lang="it-IT" sz="1200">
              <a:latin typeface="Arial Unicode MS" pitchFamily="34" charset="-128"/>
              <a:cs typeface="Times New Roman" charset="0"/>
            </a:endParaRPr>
          </a:p>
        </p:txBody>
      </p:sp>
      <p:pic>
        <p:nvPicPr>
          <p:cNvPr id="7171" name="Picture 3" descr="http://www.arcipreturataormina.org/SACRA%20SINDONE%20(12).jpg"/>
          <p:cNvPicPr>
            <a:picLocks noChangeAspect="1" noChangeArrowheads="1"/>
          </p:cNvPicPr>
          <p:nvPr/>
        </p:nvPicPr>
        <p:blipFill>
          <a:blip r:embed="rId3" cstate="print"/>
          <a:srcRect/>
          <a:stretch>
            <a:fillRect/>
          </a:stretch>
        </p:blipFill>
        <p:spPr bwMode="auto">
          <a:xfrm>
            <a:off x="0" y="0"/>
            <a:ext cx="4648200" cy="3838575"/>
          </a:xfrm>
          <a:prstGeom prst="rect">
            <a:avLst/>
          </a:prstGeom>
          <a:noFill/>
          <a:ln w="9525">
            <a:noFill/>
            <a:miter lim="800000"/>
            <a:headEnd/>
            <a:tailEnd/>
          </a:ln>
        </p:spPr>
      </p:pic>
      <p:sp>
        <p:nvSpPr>
          <p:cNvPr id="7173" name="Text Box 5"/>
          <p:cNvSpPr txBox="1">
            <a:spLocks noChangeArrowheads="1"/>
          </p:cNvSpPr>
          <p:nvPr/>
        </p:nvSpPr>
        <p:spPr bwMode="auto">
          <a:xfrm>
            <a:off x="2971800" y="0"/>
            <a:ext cx="3276600" cy="457200"/>
          </a:xfrm>
          <a:prstGeom prst="rect">
            <a:avLst/>
          </a:prstGeom>
          <a:noFill/>
          <a:ln w="9525">
            <a:noFill/>
            <a:miter lim="800000"/>
            <a:headEnd/>
            <a:tailEnd/>
          </a:ln>
          <a:effectLst/>
        </p:spPr>
        <p:txBody>
          <a:bodyPr>
            <a:spAutoFit/>
          </a:bodyPr>
          <a:lstStyle/>
          <a:p>
            <a:pPr>
              <a:spcBef>
                <a:spcPct val="50000"/>
              </a:spcBef>
            </a:pPr>
            <a:r>
              <a:rPr lang="it-IT">
                <a:effectLst>
                  <a:outerShdw blurRad="38100" dist="38100" dir="2700000" algn="tl">
                    <a:srgbClr val="C0C0C0"/>
                  </a:outerShdw>
                </a:effectLst>
                <a:latin typeface="Cooper Black" pitchFamily="18" charset="0"/>
              </a:rPr>
              <a:t>Corona di spine</a:t>
            </a:r>
          </a:p>
        </p:txBody>
      </p:sp>
      <p:sp>
        <p:nvSpPr>
          <p:cNvPr id="7174" name="Text Box 6"/>
          <p:cNvSpPr txBox="1">
            <a:spLocks noChangeArrowheads="1"/>
          </p:cNvSpPr>
          <p:nvPr/>
        </p:nvSpPr>
        <p:spPr bwMode="auto">
          <a:xfrm>
            <a:off x="1219200" y="2667000"/>
            <a:ext cx="3124200" cy="1803400"/>
          </a:xfrm>
          <a:prstGeom prst="rect">
            <a:avLst/>
          </a:prstGeom>
          <a:noFill/>
          <a:ln w="9525">
            <a:noFill/>
            <a:miter lim="800000"/>
            <a:headEnd/>
            <a:tailEnd/>
          </a:ln>
          <a:effectLst/>
        </p:spPr>
        <p:txBody>
          <a:bodyPr>
            <a:spAutoFit/>
          </a:bodyPr>
          <a:lstStyle/>
          <a:p>
            <a:pPr algn="ctr">
              <a:spcBef>
                <a:spcPct val="50000"/>
              </a:spcBef>
            </a:pPr>
            <a:r>
              <a:rPr lang="it-IT" sz="1600" b="1">
                <a:latin typeface="Comic Sans MS" pitchFamily="66" charset="0"/>
                <a:cs typeface="Times New Roman" charset="0"/>
              </a:rPr>
              <a:t>…due rivoletti di sangue fuoriescono da una ferita da punta che ha leso il ramo frontale dell'arteria temporale superficiale. Il sangue infatti ha carattere nettamente arterioso.</a:t>
            </a:r>
          </a:p>
        </p:txBody>
      </p:sp>
      <p:sp>
        <p:nvSpPr>
          <p:cNvPr id="7175" name="Text Box 7"/>
          <p:cNvSpPr txBox="1">
            <a:spLocks noChangeArrowheads="1"/>
          </p:cNvSpPr>
          <p:nvPr/>
        </p:nvSpPr>
        <p:spPr bwMode="auto">
          <a:xfrm>
            <a:off x="0" y="4565650"/>
            <a:ext cx="2743200" cy="2292350"/>
          </a:xfrm>
          <a:prstGeom prst="rect">
            <a:avLst/>
          </a:prstGeom>
          <a:noFill/>
          <a:ln w="9525">
            <a:noFill/>
            <a:miter lim="800000"/>
            <a:headEnd/>
            <a:tailEnd/>
          </a:ln>
          <a:effectLst/>
        </p:spPr>
        <p:txBody>
          <a:bodyPr>
            <a:spAutoFit/>
          </a:bodyPr>
          <a:lstStyle/>
          <a:p>
            <a:pPr algn="ctr">
              <a:spcBef>
                <a:spcPct val="50000"/>
              </a:spcBef>
            </a:pPr>
            <a:r>
              <a:rPr lang="it-IT" sz="1600" b="1">
                <a:solidFill>
                  <a:schemeClr val="tx2"/>
                </a:solidFill>
                <a:latin typeface="Comic Sans MS" pitchFamily="66" charset="0"/>
                <a:cs typeface="Times New Roman" charset="0"/>
              </a:rPr>
              <a:t>…vediamo una breve colatura di sangue venoso a forma di 3 (dovuta al corrugarsi, sotto la spasmo del dolore, del muscolo frontale). Essa è conseguente ad una lesione della vena frontale.</a:t>
            </a:r>
          </a:p>
        </p:txBody>
      </p:sp>
      <p:sp>
        <p:nvSpPr>
          <p:cNvPr id="11" name="TextBox 10"/>
          <p:cNvSpPr txBox="1"/>
          <p:nvPr/>
        </p:nvSpPr>
        <p:spPr>
          <a:xfrm>
            <a:off x="8153400" y="6396335"/>
            <a:ext cx="990600" cy="461665"/>
          </a:xfrm>
          <a:prstGeom prst="rect">
            <a:avLst/>
          </a:prstGeom>
          <a:noFill/>
        </p:spPr>
        <p:txBody>
          <a:bodyPr wrap="square" rtlCol="0">
            <a:spAutoFit/>
          </a:bodyPr>
          <a:lstStyle/>
          <a:p>
            <a:pPr algn="r"/>
            <a:r>
              <a:rPr lang="en-GB" dirty="0" smtClean="0"/>
              <a:t>28</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ssolve">
                                      <p:cBhvr>
                                        <p:cTn id="7" dur="500"/>
                                        <p:tgtEl>
                                          <p:spTgt spid="71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dissolve">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dissolve">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anim calcmode="lin" valueType="num">
                                      <p:cBhvr>
                                        <p:cTn id="24" dur="500" fill="hold"/>
                                        <p:tgtEl>
                                          <p:spTgt spid="7174"/>
                                        </p:tgtEl>
                                        <p:attrNameLst>
                                          <p:attrName>ppt_x</p:attrName>
                                        </p:attrNameLst>
                                      </p:cBhvr>
                                      <p:tavLst>
                                        <p:tav tm="0">
                                          <p:val>
                                            <p:fltVal val="0.5"/>
                                          </p:val>
                                        </p:tav>
                                        <p:tav tm="100000">
                                          <p:val>
                                            <p:strVal val="#ppt_x"/>
                                          </p:val>
                                        </p:tav>
                                      </p:tavLst>
                                    </p:anim>
                                    <p:anim calcmode="lin" valueType="num">
                                      <p:cBhvr>
                                        <p:cTn id="25" dur="500" fill="hold"/>
                                        <p:tgtEl>
                                          <p:spTgt spid="7174"/>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7175"/>
                                        </p:tgtEl>
                                        <p:attrNameLst>
                                          <p:attrName>style.visibility</p:attrName>
                                        </p:attrNameLst>
                                      </p:cBhvr>
                                      <p:to>
                                        <p:strVal val="visible"/>
                                      </p:to>
                                    </p:set>
                                    <p:anim calcmode="lin" valueType="num">
                                      <p:cBhvr>
                                        <p:cTn id="30" dur="500" fill="hold"/>
                                        <p:tgtEl>
                                          <p:spTgt spid="7175"/>
                                        </p:tgtEl>
                                        <p:attrNameLst>
                                          <p:attrName>ppt_w</p:attrName>
                                        </p:attrNameLst>
                                      </p:cBhvr>
                                      <p:tavLst>
                                        <p:tav tm="0">
                                          <p:val>
                                            <p:fltVal val="0"/>
                                          </p:val>
                                        </p:tav>
                                        <p:tav tm="100000">
                                          <p:val>
                                            <p:strVal val="#ppt_w"/>
                                          </p:val>
                                        </p:tav>
                                      </p:tavLst>
                                    </p:anim>
                                    <p:anim calcmode="lin" valueType="num">
                                      <p:cBhvr>
                                        <p:cTn id="31" dur="500" fill="hold"/>
                                        <p:tgtEl>
                                          <p:spTgt spid="7175"/>
                                        </p:tgtEl>
                                        <p:attrNameLst>
                                          <p:attrName>ppt_h</p:attrName>
                                        </p:attrNameLst>
                                      </p:cBhvr>
                                      <p:tavLst>
                                        <p:tav tm="0">
                                          <p:val>
                                            <p:fltVal val="0"/>
                                          </p:val>
                                        </p:tav>
                                        <p:tav tm="100000">
                                          <p:val>
                                            <p:strVal val="#ppt_h"/>
                                          </p:val>
                                        </p:tav>
                                      </p:tavLst>
                                    </p:anim>
                                    <p:anim calcmode="lin" valueType="num">
                                      <p:cBhvr>
                                        <p:cTn id="32" dur="500" fill="hold"/>
                                        <p:tgtEl>
                                          <p:spTgt spid="7175"/>
                                        </p:tgtEl>
                                        <p:attrNameLst>
                                          <p:attrName>ppt_x</p:attrName>
                                        </p:attrNameLst>
                                      </p:cBhvr>
                                      <p:tavLst>
                                        <p:tav tm="0">
                                          <p:val>
                                            <p:fltVal val="0.5"/>
                                          </p:val>
                                        </p:tav>
                                        <p:tav tm="100000">
                                          <p:val>
                                            <p:strVal val="#ppt_x"/>
                                          </p:val>
                                        </p:tav>
                                      </p:tavLst>
                                    </p:anim>
                                    <p:anim calcmode="lin" valueType="num">
                                      <p:cBhvr>
                                        <p:cTn id="33" dur="500" fill="hold"/>
                                        <p:tgtEl>
                                          <p:spTgt spid="7175"/>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dissolv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3" grpId="0" autoUpdateAnimBg="0"/>
      <p:bldP spid="7174" grpId="0" autoUpdateAnimBg="0"/>
      <p:bldP spid="717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iapositiva61"/>
          <p:cNvPicPr>
            <a:picLocks noChangeAspect="1" noChangeArrowheads="1"/>
          </p:cNvPicPr>
          <p:nvPr/>
        </p:nvPicPr>
        <p:blipFill>
          <a:blip r:embed="rId3" cstate="print">
            <a:lum bright="6000"/>
          </a:blip>
          <a:srcRect l="5121" r="2744"/>
          <a:stretch>
            <a:fillRect/>
          </a:stretch>
        </p:blipFill>
        <p:spPr bwMode="auto">
          <a:xfrm>
            <a:off x="0" y="0"/>
            <a:ext cx="9144000" cy="6858000"/>
          </a:xfrm>
          <a:prstGeom prst="rect">
            <a:avLst/>
          </a:prstGeom>
          <a:noFill/>
          <a:ln w="9525">
            <a:noFill/>
            <a:miter lim="800000"/>
            <a:headEnd/>
            <a:tailEnd/>
          </a:ln>
        </p:spPr>
      </p:pic>
      <p:sp>
        <p:nvSpPr>
          <p:cNvPr id="376835" name="Text Box 3"/>
          <p:cNvSpPr txBox="1">
            <a:spLocks noChangeArrowheads="1"/>
          </p:cNvSpPr>
          <p:nvPr/>
        </p:nvSpPr>
        <p:spPr bwMode="auto">
          <a:xfrm>
            <a:off x="0" y="5942013"/>
            <a:ext cx="3492500" cy="915987"/>
          </a:xfrm>
          <a:prstGeom prst="rect">
            <a:avLst/>
          </a:prstGeom>
          <a:gradFill rotWithShape="1">
            <a:gsLst>
              <a:gs pos="0">
                <a:srgbClr val="FFCC99"/>
              </a:gs>
              <a:gs pos="100000">
                <a:srgbClr val="765E47"/>
              </a:gs>
            </a:gsLst>
            <a:lin ang="18900000" scaled="1"/>
          </a:gradFill>
          <a:ln w="9525">
            <a:noFill/>
            <a:miter lim="800000"/>
            <a:headEnd/>
            <a:tailEnd/>
          </a:ln>
        </p:spPr>
        <p:txBody>
          <a:bodyPr>
            <a:spAutoFit/>
          </a:bodyPr>
          <a:lstStyle/>
          <a:p>
            <a:pPr algn="just"/>
            <a:r>
              <a:rPr lang="it-IT" sz="1800">
                <a:solidFill>
                  <a:schemeClr val="tx1"/>
                </a:solidFill>
              </a:rPr>
              <a:t>"E i soldati, intrecciata  una corona di spine, gliela posero sul capo" (Gv 19, 2)</a:t>
            </a:r>
            <a:endParaRPr lang="it-IT" sz="1800" b="0" i="0">
              <a:solidFill>
                <a:schemeClr val="tx1"/>
              </a:solidFill>
            </a:endParaRPr>
          </a:p>
        </p:txBody>
      </p:sp>
      <p:sp>
        <p:nvSpPr>
          <p:cNvPr id="4" name="TextBox 3"/>
          <p:cNvSpPr txBox="1"/>
          <p:nvPr/>
        </p:nvSpPr>
        <p:spPr>
          <a:xfrm>
            <a:off x="8153400" y="6396335"/>
            <a:ext cx="990600" cy="461665"/>
          </a:xfrm>
          <a:prstGeom prst="rect">
            <a:avLst/>
          </a:prstGeom>
          <a:noFill/>
        </p:spPr>
        <p:txBody>
          <a:bodyPr wrap="square" rtlCol="0">
            <a:spAutoFit/>
          </a:bodyPr>
          <a:lstStyle/>
          <a:p>
            <a:pPr algn="r"/>
            <a:r>
              <a:rPr lang="en-GB" dirty="0" smtClean="0"/>
              <a:t>29</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6835"/>
                                        </p:tgtEl>
                                        <p:attrNameLst>
                                          <p:attrName>style.visibility</p:attrName>
                                        </p:attrNameLst>
                                      </p:cBhvr>
                                      <p:to>
                                        <p:strVal val="visible"/>
                                      </p:to>
                                    </p:set>
                                    <p:animEffect transition="in" filter="fade">
                                      <p:cBhvr>
                                        <p:cTn id="7" dur="2000"/>
                                        <p:tgtEl>
                                          <p:spTgt spid="376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76200"/>
            <a:ext cx="4648200" cy="762000"/>
          </a:xfrm>
        </p:spPr>
        <p:txBody>
          <a:bodyPr/>
          <a:lstStyle/>
          <a:p>
            <a:r>
              <a:rPr lang="it-IT" sz="2400" dirty="0">
                <a:effectLst>
                  <a:outerShdw blurRad="38100" dist="38100" dir="2700000" algn="tl">
                    <a:srgbClr val="C0C0C0"/>
                  </a:outerShdw>
                </a:effectLst>
                <a:latin typeface="Cooper Black" pitchFamily="18" charset="0"/>
              </a:rPr>
              <a:t>I dati sugli studi </a:t>
            </a:r>
            <a:r>
              <a:rPr lang="it-IT" sz="2400" dirty="0" err="1">
                <a:effectLst>
                  <a:outerShdw blurRad="38100" dist="38100" dir="2700000" algn="tl">
                    <a:srgbClr val="C0C0C0"/>
                  </a:outerShdw>
                </a:effectLst>
                <a:latin typeface="Cooper Black" pitchFamily="18" charset="0"/>
              </a:rPr>
              <a:t>fatti…</a:t>
            </a:r>
            <a:endParaRPr lang="it-IT" sz="2400" dirty="0">
              <a:effectLst>
                <a:outerShdw blurRad="38100" dist="38100" dir="2700000" algn="tl">
                  <a:srgbClr val="C0C0C0"/>
                </a:outerShdw>
              </a:effectLst>
              <a:latin typeface="Cooper Black" pitchFamily="18" charset="0"/>
            </a:endParaRPr>
          </a:p>
        </p:txBody>
      </p:sp>
      <p:sp>
        <p:nvSpPr>
          <p:cNvPr id="15363" name="Rectangle 3"/>
          <p:cNvSpPr>
            <a:spLocks noGrp="1" noChangeArrowheads="1"/>
          </p:cNvSpPr>
          <p:nvPr>
            <p:ph type="body" idx="1"/>
          </p:nvPr>
        </p:nvSpPr>
        <p:spPr>
          <a:xfrm>
            <a:off x="0" y="762000"/>
            <a:ext cx="9144000" cy="5867400"/>
          </a:xfrm>
        </p:spPr>
        <p:txBody>
          <a:bodyPr>
            <a:normAutofit lnSpcReduction="10000"/>
          </a:bodyPr>
          <a:lstStyle/>
          <a:p>
            <a:pPr>
              <a:lnSpc>
                <a:spcPct val="90000"/>
              </a:lnSpc>
            </a:pPr>
            <a:endParaRPr lang="it-IT" sz="2000" b="1" dirty="0" smtClean="0">
              <a:solidFill>
                <a:srgbClr val="3399FF"/>
              </a:solidFill>
              <a:latin typeface="Comic Sans MS" pitchFamily="66" charset="0"/>
            </a:endParaRPr>
          </a:p>
          <a:p>
            <a:pPr>
              <a:lnSpc>
                <a:spcPct val="90000"/>
              </a:lnSpc>
            </a:pPr>
            <a:r>
              <a:rPr lang="it-IT" sz="2000" b="1" dirty="0" smtClean="0">
                <a:solidFill>
                  <a:srgbClr val="00B0F0"/>
                </a:solidFill>
                <a:latin typeface="Comic Sans MS" pitchFamily="66" charset="0"/>
              </a:rPr>
              <a:t>Sulla Sindone c’e’ </a:t>
            </a:r>
            <a:r>
              <a:rPr lang="it-IT" sz="2000" b="1" u="sng" dirty="0" smtClean="0">
                <a:solidFill>
                  <a:srgbClr val="00B0F0"/>
                </a:solidFill>
                <a:latin typeface="Comic Sans MS" pitchFamily="66" charset="0"/>
              </a:rPr>
              <a:t>un’immagine</a:t>
            </a:r>
            <a:r>
              <a:rPr lang="it-IT" sz="2000" b="1" dirty="0">
                <a:solidFill>
                  <a:srgbClr val="00B0F0"/>
                </a:solidFill>
                <a:latin typeface="Comic Sans MS" pitchFamily="66" charset="0"/>
              </a:rPr>
              <a:t> </a:t>
            </a:r>
            <a:r>
              <a:rPr lang="it-IT" sz="2000" b="1" dirty="0" smtClean="0">
                <a:solidFill>
                  <a:srgbClr val="00B0F0"/>
                </a:solidFill>
                <a:latin typeface="Comic Sans MS" pitchFamily="66" charset="0"/>
              </a:rPr>
              <a:t>prodotta da una </a:t>
            </a:r>
            <a:r>
              <a:rPr lang="it-IT" sz="2000" b="1" u="sng" dirty="0" smtClean="0">
                <a:solidFill>
                  <a:srgbClr val="00B0F0"/>
                </a:solidFill>
                <a:latin typeface="Comic Sans MS" pitchFamily="66" charset="0"/>
              </a:rPr>
              <a:t>specie di combustione</a:t>
            </a:r>
            <a:r>
              <a:rPr lang="it-IT" sz="2000" b="1" dirty="0" smtClean="0">
                <a:solidFill>
                  <a:srgbClr val="00B0F0"/>
                </a:solidFill>
                <a:latin typeface="Comic Sans MS" pitchFamily="66" charset="0"/>
              </a:rPr>
              <a:t>, come un lampo improvviso che ha investito la persona avvolta nel lenzuolo e delle </a:t>
            </a:r>
            <a:r>
              <a:rPr lang="it-IT" sz="2000" b="1" u="sng" dirty="0" smtClean="0">
                <a:solidFill>
                  <a:srgbClr val="00B0F0"/>
                </a:solidFill>
                <a:latin typeface="Comic Sans MS" pitchFamily="66" charset="0"/>
              </a:rPr>
              <a:t>macchie di varia natura</a:t>
            </a:r>
            <a:endParaRPr lang="it-IT" sz="2000" b="1" dirty="0">
              <a:solidFill>
                <a:srgbClr val="00B0F0"/>
              </a:solidFill>
              <a:latin typeface="Comic Sans MS" pitchFamily="66" charset="0"/>
            </a:endParaRPr>
          </a:p>
          <a:p>
            <a:pPr>
              <a:lnSpc>
                <a:spcPct val="90000"/>
              </a:lnSpc>
            </a:pPr>
            <a:endParaRPr lang="it-IT" sz="2000" b="1" dirty="0">
              <a:solidFill>
                <a:srgbClr val="3399FF"/>
              </a:solidFill>
              <a:latin typeface="Comic Sans MS" pitchFamily="66" charset="0"/>
            </a:endParaRPr>
          </a:p>
          <a:p>
            <a:pPr>
              <a:lnSpc>
                <a:spcPct val="90000"/>
              </a:lnSpc>
            </a:pPr>
            <a:r>
              <a:rPr lang="it-IT" sz="2000" b="1" dirty="0">
                <a:solidFill>
                  <a:srgbClr val="FF0000"/>
                </a:solidFill>
                <a:latin typeface="Comic Sans MS" pitchFamily="66" charset="0"/>
              </a:rPr>
              <a:t>L’immagine non può essere stata dipinta perché non presenta una posizione privilegiata di partenza nella tecnica </a:t>
            </a:r>
            <a:r>
              <a:rPr lang="it-IT" sz="2000" b="1" dirty="0" smtClean="0">
                <a:solidFill>
                  <a:srgbClr val="FF0000"/>
                </a:solidFill>
                <a:latin typeface="Comic Sans MS" pitchFamily="66" charset="0"/>
              </a:rPr>
              <a:t>pittorica ed e’ un NEGATIVO!!!</a:t>
            </a:r>
            <a:endParaRPr lang="it-IT" sz="2000" b="1" dirty="0">
              <a:solidFill>
                <a:srgbClr val="FF0000"/>
              </a:solidFill>
              <a:latin typeface="Comic Sans MS" pitchFamily="66" charset="0"/>
            </a:endParaRPr>
          </a:p>
          <a:p>
            <a:pPr>
              <a:lnSpc>
                <a:spcPct val="90000"/>
              </a:lnSpc>
            </a:pPr>
            <a:endParaRPr lang="it-IT" sz="2000" b="1" dirty="0">
              <a:solidFill>
                <a:srgbClr val="FF0000"/>
              </a:solidFill>
              <a:latin typeface="Comic Sans MS" pitchFamily="66" charset="0"/>
            </a:endParaRPr>
          </a:p>
          <a:p>
            <a:pPr>
              <a:lnSpc>
                <a:spcPct val="90000"/>
              </a:lnSpc>
            </a:pPr>
            <a:r>
              <a:rPr lang="it-IT" sz="2000" b="1" dirty="0">
                <a:solidFill>
                  <a:schemeClr val="accent1"/>
                </a:solidFill>
                <a:latin typeface="Comic Sans MS" pitchFamily="66" charset="0"/>
                <a:ea typeface="Arial Unicode MS" pitchFamily="34" charset="-128"/>
                <a:cs typeface="Arial Unicode MS" pitchFamily="34" charset="-128"/>
              </a:rPr>
              <a:t>Dopo il 1978 alcuni ricercatori hanno concluso che l'immagine è determinata da una modificazione localizzata della cellulosa componente il lino. </a:t>
            </a:r>
          </a:p>
          <a:p>
            <a:pPr>
              <a:lnSpc>
                <a:spcPct val="90000"/>
              </a:lnSpc>
            </a:pPr>
            <a:endParaRPr lang="it-IT" sz="2000" b="1" dirty="0">
              <a:solidFill>
                <a:schemeClr val="accent1"/>
              </a:solidFill>
              <a:latin typeface="Comic Sans MS" pitchFamily="66" charset="0"/>
              <a:ea typeface="Arial Unicode MS" pitchFamily="34" charset="-128"/>
              <a:cs typeface="Arial Unicode MS" pitchFamily="34" charset="-128"/>
            </a:endParaRPr>
          </a:p>
          <a:p>
            <a:pPr>
              <a:lnSpc>
                <a:spcPct val="90000"/>
              </a:lnSpc>
            </a:pPr>
            <a:r>
              <a:rPr lang="it-IT" sz="2000" b="1" dirty="0">
                <a:solidFill>
                  <a:srgbClr val="FF3399"/>
                </a:solidFill>
                <a:latin typeface="Comic Sans MS" pitchFamily="66" charset="0"/>
                <a:ea typeface="Arial Unicode MS" pitchFamily="34" charset="-128"/>
                <a:cs typeface="Arial Unicode MS" pitchFamily="34" charset="-128"/>
              </a:rPr>
              <a:t>L’immagine presenta una TRIDIMENSIONALITA’… perciò è impossibile che dipenda dall’evaporazione degli aromi usati per la sepoltura</a:t>
            </a:r>
          </a:p>
          <a:p>
            <a:pPr>
              <a:lnSpc>
                <a:spcPct val="90000"/>
              </a:lnSpc>
            </a:pPr>
            <a:endParaRPr lang="it-IT" sz="2000" b="1" dirty="0">
              <a:solidFill>
                <a:srgbClr val="FF3399"/>
              </a:solidFill>
              <a:latin typeface="Comic Sans MS" pitchFamily="66" charset="0"/>
              <a:ea typeface="Arial Unicode MS" pitchFamily="34" charset="-128"/>
              <a:cs typeface="Arial Unicode MS" pitchFamily="34" charset="-128"/>
            </a:endParaRPr>
          </a:p>
          <a:p>
            <a:pPr>
              <a:lnSpc>
                <a:spcPct val="90000"/>
              </a:lnSpc>
            </a:pPr>
            <a:r>
              <a:rPr lang="it-IT" sz="2000" b="1" dirty="0">
                <a:solidFill>
                  <a:srgbClr val="33CC33"/>
                </a:solidFill>
                <a:latin typeface="Comic Sans MS" pitchFamily="66" charset="0"/>
                <a:ea typeface="Arial Unicode MS" pitchFamily="34" charset="-128"/>
                <a:cs typeface="Arial Unicode MS" pitchFamily="34" charset="-128"/>
              </a:rPr>
              <a:t>Con l’analisi computerizzata, si sono individuati dettagli invisibili ad occhio nudo, che quindi nessuno avrebbe potuto dipingere senza </a:t>
            </a:r>
            <a:r>
              <a:rPr lang="it-IT" sz="2000" b="1" dirty="0" smtClean="0">
                <a:solidFill>
                  <a:srgbClr val="33CC33"/>
                </a:solidFill>
                <a:latin typeface="Comic Sans MS" pitchFamily="66" charset="0"/>
                <a:ea typeface="Arial Unicode MS" pitchFamily="34" charset="-128"/>
                <a:cs typeface="Arial Unicode MS" pitchFamily="34" charset="-128"/>
              </a:rPr>
              <a:t>vederli</a:t>
            </a:r>
            <a:endParaRPr lang="it-IT" sz="1400" b="1" dirty="0">
              <a:latin typeface="Comic Sans MS" pitchFamily="66" charset="0"/>
            </a:endParaRPr>
          </a:p>
        </p:txBody>
      </p:sp>
      <p:sp>
        <p:nvSpPr>
          <p:cNvPr id="7" name="TextBox 6"/>
          <p:cNvSpPr txBox="1"/>
          <p:nvPr/>
        </p:nvSpPr>
        <p:spPr>
          <a:xfrm>
            <a:off x="8153400" y="6396335"/>
            <a:ext cx="990600" cy="461665"/>
          </a:xfrm>
          <a:prstGeom prst="rect">
            <a:avLst/>
          </a:prstGeom>
          <a:noFill/>
        </p:spPr>
        <p:txBody>
          <a:bodyPr wrap="square" rtlCol="0">
            <a:spAutoFit/>
          </a:bodyPr>
          <a:lstStyle/>
          <a:p>
            <a:pPr algn="r"/>
            <a:r>
              <a:rPr lang="en-GB" dirty="0" smtClean="0"/>
              <a:t>3</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 calcmode="lin" valueType="num">
                                      <p:cBhvr>
                                        <p:cTn id="9" dur="500" fill="hold"/>
                                        <p:tgtEl>
                                          <p:spTgt spid="15362"/>
                                        </p:tgtEl>
                                        <p:attrNameLst>
                                          <p:attrName>ppt_x</p:attrName>
                                        </p:attrNameLst>
                                      </p:cBhvr>
                                      <p:tavLst>
                                        <p:tav tm="0">
                                          <p:val>
                                            <p:fltVal val="0.5"/>
                                          </p:val>
                                        </p:tav>
                                        <p:tav tm="100000">
                                          <p:val>
                                            <p:strVal val="#ppt_x"/>
                                          </p:val>
                                        </p:tav>
                                      </p:tavLst>
                                    </p:anim>
                                    <p:anim calcmode="lin" valueType="num">
                                      <p:cBhvr>
                                        <p:cTn id="10" dur="500" fill="hold"/>
                                        <p:tgtEl>
                                          <p:spTgt spid="1536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anim calcmode="lin" valueType="num">
                                      <p:cBhvr>
                                        <p:cTn id="15" dur="5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536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5363">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536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anim calcmode="lin" valueType="num">
                                      <p:cBhvr>
                                        <p:cTn id="23" dur="5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5363">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15363">
                                            <p:txEl>
                                              <p:pRg st="3" end="3"/>
                                            </p:txEl>
                                          </p:spTgt>
                                        </p:tgtEl>
                                        <p:attrNameLst>
                                          <p:attrName>ppt_x</p:attrName>
                                        </p:attrNameLst>
                                      </p:cBhvr>
                                      <p:tavLst>
                                        <p:tav tm="0">
                                          <p:val>
                                            <p:fltVal val="0.5"/>
                                          </p:val>
                                        </p:tav>
                                        <p:tav tm="100000">
                                          <p:val>
                                            <p:strVal val="#ppt_x"/>
                                          </p:val>
                                        </p:tav>
                                      </p:tavLst>
                                    </p:anim>
                                    <p:anim calcmode="lin" valueType="num">
                                      <p:cBhvr>
                                        <p:cTn id="26" dur="500" fill="hold"/>
                                        <p:tgtEl>
                                          <p:spTgt spid="1536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5363">
                                            <p:txEl>
                                              <p:pRg st="5" end="5"/>
                                            </p:txEl>
                                          </p:spTgt>
                                        </p:tgtEl>
                                        <p:attrNameLst>
                                          <p:attrName>style.visibility</p:attrName>
                                        </p:attrNameLst>
                                      </p:cBhvr>
                                      <p:to>
                                        <p:strVal val="visible"/>
                                      </p:to>
                                    </p:set>
                                    <p:anim calcmode="lin" valueType="num">
                                      <p:cBhvr>
                                        <p:cTn id="31" dur="5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5363">
                                            <p:txEl>
                                              <p:pRg st="5" end="5"/>
                                            </p:txEl>
                                          </p:spTgt>
                                        </p:tgtEl>
                                        <p:attrNameLst>
                                          <p:attrName>ppt_h</p:attrName>
                                        </p:attrNameLst>
                                      </p:cBhvr>
                                      <p:tavLst>
                                        <p:tav tm="0">
                                          <p:val>
                                            <p:fltVal val="0"/>
                                          </p:val>
                                        </p:tav>
                                        <p:tav tm="100000">
                                          <p:val>
                                            <p:strVal val="#ppt_h"/>
                                          </p:val>
                                        </p:tav>
                                      </p:tavLst>
                                    </p:anim>
                                    <p:anim calcmode="lin" valueType="num">
                                      <p:cBhvr>
                                        <p:cTn id="33" dur="500" fill="hold"/>
                                        <p:tgtEl>
                                          <p:spTgt spid="15363">
                                            <p:txEl>
                                              <p:pRg st="5" end="5"/>
                                            </p:txEl>
                                          </p:spTgt>
                                        </p:tgtEl>
                                        <p:attrNameLst>
                                          <p:attrName>ppt_x</p:attrName>
                                        </p:attrNameLst>
                                      </p:cBhvr>
                                      <p:tavLst>
                                        <p:tav tm="0">
                                          <p:val>
                                            <p:fltVal val="0.5"/>
                                          </p:val>
                                        </p:tav>
                                        <p:tav tm="100000">
                                          <p:val>
                                            <p:strVal val="#ppt_x"/>
                                          </p:val>
                                        </p:tav>
                                      </p:tavLst>
                                    </p:anim>
                                    <p:anim calcmode="lin" valueType="num">
                                      <p:cBhvr>
                                        <p:cTn id="34" dur="500" fill="hold"/>
                                        <p:tgtEl>
                                          <p:spTgt spid="1536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15363">
                                            <p:txEl>
                                              <p:pRg st="7" end="7"/>
                                            </p:txEl>
                                          </p:spTgt>
                                        </p:tgtEl>
                                        <p:attrNameLst>
                                          <p:attrName>style.visibility</p:attrName>
                                        </p:attrNameLst>
                                      </p:cBhvr>
                                      <p:to>
                                        <p:strVal val="visible"/>
                                      </p:to>
                                    </p:set>
                                    <p:anim calcmode="lin" valueType="num">
                                      <p:cBhvr>
                                        <p:cTn id="39" dur="500" fill="hold"/>
                                        <p:tgtEl>
                                          <p:spTgt spid="15363">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15363">
                                            <p:txEl>
                                              <p:pRg st="7" end="7"/>
                                            </p:txEl>
                                          </p:spTgt>
                                        </p:tgtEl>
                                        <p:attrNameLst>
                                          <p:attrName>ppt_h</p:attrName>
                                        </p:attrNameLst>
                                      </p:cBhvr>
                                      <p:tavLst>
                                        <p:tav tm="0">
                                          <p:val>
                                            <p:fltVal val="0"/>
                                          </p:val>
                                        </p:tav>
                                        <p:tav tm="100000">
                                          <p:val>
                                            <p:strVal val="#ppt_h"/>
                                          </p:val>
                                        </p:tav>
                                      </p:tavLst>
                                    </p:anim>
                                    <p:anim calcmode="lin" valueType="num">
                                      <p:cBhvr>
                                        <p:cTn id="41" dur="500" fill="hold"/>
                                        <p:tgtEl>
                                          <p:spTgt spid="15363">
                                            <p:txEl>
                                              <p:pRg st="7" end="7"/>
                                            </p:txEl>
                                          </p:spTgt>
                                        </p:tgtEl>
                                        <p:attrNameLst>
                                          <p:attrName>ppt_x</p:attrName>
                                        </p:attrNameLst>
                                      </p:cBhvr>
                                      <p:tavLst>
                                        <p:tav tm="0">
                                          <p:val>
                                            <p:fltVal val="0.5"/>
                                          </p:val>
                                        </p:tav>
                                        <p:tav tm="100000">
                                          <p:val>
                                            <p:strVal val="#ppt_x"/>
                                          </p:val>
                                        </p:tav>
                                      </p:tavLst>
                                    </p:anim>
                                    <p:anim calcmode="lin" valueType="num">
                                      <p:cBhvr>
                                        <p:cTn id="42" dur="500" fill="hold"/>
                                        <p:tgtEl>
                                          <p:spTgt spid="15363">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15363">
                                            <p:txEl>
                                              <p:pRg st="9" end="9"/>
                                            </p:txEl>
                                          </p:spTgt>
                                        </p:tgtEl>
                                        <p:attrNameLst>
                                          <p:attrName>style.visibility</p:attrName>
                                        </p:attrNameLst>
                                      </p:cBhvr>
                                      <p:to>
                                        <p:strVal val="visible"/>
                                      </p:to>
                                    </p:set>
                                    <p:anim calcmode="lin" valueType="num">
                                      <p:cBhvr>
                                        <p:cTn id="47" dur="500" fill="hold"/>
                                        <p:tgtEl>
                                          <p:spTgt spid="15363">
                                            <p:txEl>
                                              <p:pRg st="9" end="9"/>
                                            </p:txEl>
                                          </p:spTgt>
                                        </p:tgtEl>
                                        <p:attrNameLst>
                                          <p:attrName>ppt_w</p:attrName>
                                        </p:attrNameLst>
                                      </p:cBhvr>
                                      <p:tavLst>
                                        <p:tav tm="0">
                                          <p:val>
                                            <p:fltVal val="0"/>
                                          </p:val>
                                        </p:tav>
                                        <p:tav tm="100000">
                                          <p:val>
                                            <p:strVal val="#ppt_w"/>
                                          </p:val>
                                        </p:tav>
                                      </p:tavLst>
                                    </p:anim>
                                    <p:anim calcmode="lin" valueType="num">
                                      <p:cBhvr>
                                        <p:cTn id="48" dur="500" fill="hold"/>
                                        <p:tgtEl>
                                          <p:spTgt spid="15363">
                                            <p:txEl>
                                              <p:pRg st="9" end="9"/>
                                            </p:txEl>
                                          </p:spTgt>
                                        </p:tgtEl>
                                        <p:attrNameLst>
                                          <p:attrName>ppt_h</p:attrName>
                                        </p:attrNameLst>
                                      </p:cBhvr>
                                      <p:tavLst>
                                        <p:tav tm="0">
                                          <p:val>
                                            <p:fltVal val="0"/>
                                          </p:val>
                                        </p:tav>
                                        <p:tav tm="100000">
                                          <p:val>
                                            <p:strVal val="#ppt_h"/>
                                          </p:val>
                                        </p:tav>
                                      </p:tavLst>
                                    </p:anim>
                                    <p:anim calcmode="lin" valueType="num">
                                      <p:cBhvr>
                                        <p:cTn id="49" dur="500" fill="hold"/>
                                        <p:tgtEl>
                                          <p:spTgt spid="15363">
                                            <p:txEl>
                                              <p:pRg st="9" end="9"/>
                                            </p:txEl>
                                          </p:spTgt>
                                        </p:tgtEl>
                                        <p:attrNameLst>
                                          <p:attrName>ppt_x</p:attrName>
                                        </p:attrNameLst>
                                      </p:cBhvr>
                                      <p:tavLst>
                                        <p:tav tm="0">
                                          <p:val>
                                            <p:fltVal val="0.5"/>
                                          </p:val>
                                        </p:tav>
                                        <p:tav tm="100000">
                                          <p:val>
                                            <p:strVal val="#ppt_x"/>
                                          </p:val>
                                        </p:tav>
                                      </p:tavLst>
                                    </p:anim>
                                    <p:anim calcmode="lin" valueType="num">
                                      <p:cBhvr>
                                        <p:cTn id="50" dur="500" fill="hold"/>
                                        <p:tgtEl>
                                          <p:spTgt spid="15363">
                                            <p:txEl>
                                              <p:pRg st="9" end="9"/>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Diapositiva85"/>
          <p:cNvPicPr>
            <a:picLocks noChangeAspect="1" noChangeArrowheads="1"/>
          </p:cNvPicPr>
          <p:nvPr/>
        </p:nvPicPr>
        <p:blipFill>
          <a:blip r:embed="rId3" cstate="print"/>
          <a:srcRect l="2744" t="3807" r="3542" b="3499"/>
          <a:stretch>
            <a:fillRect/>
          </a:stretch>
        </p:blipFill>
        <p:spPr bwMode="auto">
          <a:xfrm>
            <a:off x="0" y="760413"/>
            <a:ext cx="9144000" cy="5405437"/>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30</a:t>
            </a: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Diapositiva92"/>
          <p:cNvPicPr>
            <a:picLocks noChangeAspect="1" noChangeArrowheads="1"/>
          </p:cNvPicPr>
          <p:nvPr/>
        </p:nvPicPr>
        <p:blipFill>
          <a:blip r:embed="rId3" cstate="print"/>
          <a:srcRect/>
          <a:stretch>
            <a:fillRect/>
          </a:stretch>
        </p:blipFill>
        <p:spPr bwMode="auto">
          <a:xfrm>
            <a:off x="4500563" y="0"/>
            <a:ext cx="4643437" cy="6858000"/>
          </a:xfrm>
          <a:prstGeom prst="rect">
            <a:avLst/>
          </a:prstGeom>
          <a:noFill/>
          <a:ln w="9525">
            <a:noFill/>
            <a:miter lim="800000"/>
            <a:headEnd/>
            <a:tailEnd/>
          </a:ln>
        </p:spPr>
      </p:pic>
      <p:pic>
        <p:nvPicPr>
          <p:cNvPr id="124931" name="Picture 3" descr="Diapositiva91"/>
          <p:cNvPicPr>
            <a:picLocks noChangeAspect="1" noChangeArrowheads="1"/>
          </p:cNvPicPr>
          <p:nvPr/>
        </p:nvPicPr>
        <p:blipFill>
          <a:blip r:embed="rId4" cstate="print"/>
          <a:srcRect/>
          <a:stretch>
            <a:fillRect/>
          </a:stretch>
        </p:blipFill>
        <p:spPr bwMode="auto">
          <a:xfrm>
            <a:off x="0" y="0"/>
            <a:ext cx="4535488" cy="6858000"/>
          </a:xfrm>
          <a:prstGeom prst="rect">
            <a:avLst/>
          </a:prstGeom>
          <a:noFill/>
          <a:ln w="9525">
            <a:noFill/>
            <a:miter lim="800000"/>
            <a:headEnd/>
            <a:tailEnd/>
          </a:ln>
        </p:spPr>
      </p:pic>
      <p:sp>
        <p:nvSpPr>
          <p:cNvPr id="397316" name="Line 4"/>
          <p:cNvSpPr>
            <a:spLocks noChangeShapeType="1"/>
          </p:cNvSpPr>
          <p:nvPr/>
        </p:nvSpPr>
        <p:spPr bwMode="auto">
          <a:xfrm>
            <a:off x="4643438" y="0"/>
            <a:ext cx="0" cy="6858000"/>
          </a:xfrm>
          <a:prstGeom prst="line">
            <a:avLst/>
          </a:prstGeom>
          <a:noFill/>
          <a:ln w="254000">
            <a:solidFill>
              <a:schemeClr val="bg1"/>
            </a:solidFill>
            <a:round/>
            <a:headEnd/>
            <a:tailEnd/>
          </a:ln>
          <a:effectLst/>
        </p:spPr>
        <p:txBody>
          <a:bodyPr/>
          <a:lstStyle/>
          <a:p>
            <a:pPr algn="r">
              <a:defRPr/>
            </a:pPr>
            <a:endParaRPr lang="it-IT">
              <a:effectLst>
                <a:outerShdw blurRad="38100" dist="38100" dir="2700000" algn="tl">
                  <a:srgbClr val="000000">
                    <a:alpha val="43137"/>
                  </a:srgbClr>
                </a:outerShdw>
              </a:effectLst>
              <a:cs typeface="+mn-cs"/>
            </a:endParaRPr>
          </a:p>
        </p:txBody>
      </p:sp>
      <p:sp>
        <p:nvSpPr>
          <p:cNvPr id="5" name="TextBox 4"/>
          <p:cNvSpPr txBox="1"/>
          <p:nvPr/>
        </p:nvSpPr>
        <p:spPr>
          <a:xfrm>
            <a:off x="8153400" y="6396335"/>
            <a:ext cx="990600" cy="461665"/>
          </a:xfrm>
          <a:prstGeom prst="rect">
            <a:avLst/>
          </a:prstGeom>
          <a:noFill/>
        </p:spPr>
        <p:txBody>
          <a:bodyPr wrap="square" rtlCol="0">
            <a:spAutoFit/>
          </a:bodyPr>
          <a:lstStyle/>
          <a:p>
            <a:pPr algn="r"/>
            <a:r>
              <a:rPr lang="en-GB" dirty="0" smtClean="0"/>
              <a:t>31</a:t>
            </a:r>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Diapositiva100"/>
          <p:cNvPicPr>
            <a:picLocks noChangeAspect="1" noChangeArrowheads="1"/>
          </p:cNvPicPr>
          <p:nvPr/>
        </p:nvPicPr>
        <p:blipFill>
          <a:blip r:embed="rId3" cstate="print">
            <a:lum bright="-6000"/>
          </a:blip>
          <a:srcRect l="2681" t="10228" r="1120" b="5711"/>
          <a:stretch>
            <a:fillRect/>
          </a:stretch>
        </p:blipFill>
        <p:spPr bwMode="auto">
          <a:xfrm>
            <a:off x="0" y="0"/>
            <a:ext cx="5184775" cy="6858000"/>
          </a:xfrm>
          <a:prstGeom prst="rect">
            <a:avLst/>
          </a:prstGeom>
          <a:noFill/>
          <a:ln w="9525">
            <a:noFill/>
            <a:miter lim="800000"/>
            <a:headEnd/>
            <a:tailEnd/>
          </a:ln>
        </p:spPr>
      </p:pic>
      <p:sp>
        <p:nvSpPr>
          <p:cNvPr id="405507" name="Text Box 3"/>
          <p:cNvSpPr txBox="1">
            <a:spLocks noChangeArrowheads="1"/>
          </p:cNvSpPr>
          <p:nvPr/>
        </p:nvSpPr>
        <p:spPr bwMode="auto">
          <a:xfrm>
            <a:off x="5072063" y="0"/>
            <a:ext cx="4071937" cy="6894513"/>
          </a:xfrm>
          <a:prstGeom prst="rect">
            <a:avLst/>
          </a:prstGeom>
          <a:gradFill rotWithShape="1">
            <a:gsLst>
              <a:gs pos="0">
                <a:schemeClr val="accent1"/>
              </a:gs>
              <a:gs pos="100000">
                <a:srgbClr val="182134"/>
              </a:gs>
            </a:gsLst>
            <a:path path="shape">
              <a:fillToRect l="50000" t="50000" r="50000" b="50000"/>
            </a:path>
          </a:gradFill>
          <a:ln w="9525">
            <a:noFill/>
            <a:miter lim="800000"/>
            <a:headEnd/>
            <a:tailEnd/>
          </a:ln>
          <a:effectLst/>
        </p:spPr>
        <p:txBody>
          <a:bodyPr>
            <a:spAutoFit/>
          </a:bodyPr>
          <a:lstStyle/>
          <a:p>
            <a:pPr algn="ctr">
              <a:spcBef>
                <a:spcPct val="50000"/>
              </a:spcBef>
              <a:defRPr/>
            </a:pPr>
            <a:endParaRPr lang="it-IT" sz="4000" i="0" dirty="0">
              <a:solidFill>
                <a:srgbClr val="FF0000"/>
              </a:solidFill>
              <a:effectLst>
                <a:outerShdw blurRad="38100" dist="38100" dir="2700000" algn="tl">
                  <a:srgbClr val="000000"/>
                </a:outerShdw>
              </a:effectLst>
              <a:latin typeface="Monotype Corsiva" pitchFamily="66" charset="0"/>
              <a:cs typeface="+mn-cs"/>
            </a:endParaRPr>
          </a:p>
          <a:p>
            <a:pPr algn="ctr">
              <a:spcBef>
                <a:spcPct val="50000"/>
              </a:spcBef>
              <a:defRPr/>
            </a:pPr>
            <a:endParaRPr lang="it-IT" sz="2000" i="0" dirty="0">
              <a:solidFill>
                <a:srgbClr val="FF0000"/>
              </a:solidFill>
              <a:effectLst>
                <a:outerShdw blurRad="38100" dist="38100" dir="2700000" algn="tl">
                  <a:srgbClr val="000000"/>
                </a:outerShdw>
              </a:effectLst>
              <a:latin typeface="Monotype Corsiva" pitchFamily="66" charset="0"/>
              <a:cs typeface="+mn-cs"/>
            </a:endParaRPr>
          </a:p>
          <a:p>
            <a:pPr algn="ctr">
              <a:spcBef>
                <a:spcPct val="50000"/>
              </a:spcBef>
              <a:defRPr/>
            </a:pPr>
            <a:r>
              <a:rPr lang="it-IT" sz="4800" i="0" dirty="0">
                <a:solidFill>
                  <a:srgbClr val="CC0000"/>
                </a:solidFill>
                <a:effectLst>
                  <a:outerShdw blurRad="38100" dist="38100" dir="2700000" algn="tl">
                    <a:srgbClr val="000000"/>
                  </a:outerShdw>
                </a:effectLst>
                <a:latin typeface="Monotype Corsiva" pitchFamily="66" charset="0"/>
                <a:cs typeface="+mn-cs"/>
              </a:rPr>
              <a:t>«Ed ecco, io sono con voi tutti i giorni, fino alla fine del mondo»</a:t>
            </a:r>
          </a:p>
          <a:p>
            <a:pPr algn="ctr">
              <a:spcBef>
                <a:spcPct val="50000"/>
              </a:spcBef>
              <a:defRPr/>
            </a:pPr>
            <a:r>
              <a:rPr lang="it-IT" sz="4800" i="0" dirty="0">
                <a:solidFill>
                  <a:srgbClr val="CC0000"/>
                </a:solidFill>
                <a:effectLst>
                  <a:outerShdw blurRad="38100" dist="38100" dir="2700000" algn="tl">
                    <a:srgbClr val="000000"/>
                  </a:outerShdw>
                </a:effectLst>
                <a:latin typeface="Monotype Corsiva" pitchFamily="66" charset="0"/>
                <a:cs typeface="+mn-cs"/>
              </a:rPr>
              <a:t>(Mt 28,20)</a:t>
            </a:r>
          </a:p>
          <a:p>
            <a:pPr algn="ctr">
              <a:spcBef>
                <a:spcPct val="50000"/>
              </a:spcBef>
              <a:defRPr/>
            </a:pPr>
            <a:endParaRPr lang="it-IT" sz="3200" i="0" dirty="0">
              <a:solidFill>
                <a:srgbClr val="CC0000"/>
              </a:solidFill>
              <a:effectLst>
                <a:outerShdw blurRad="38100" dist="38100" dir="2700000" algn="tl">
                  <a:srgbClr val="000000"/>
                </a:outerShdw>
              </a:effectLst>
              <a:latin typeface="Monotype Corsiva" pitchFamily="66" charset="0"/>
              <a:cs typeface="+mn-cs"/>
            </a:endParaRPr>
          </a:p>
          <a:p>
            <a:pPr algn="ctr">
              <a:spcBef>
                <a:spcPct val="50000"/>
              </a:spcBef>
              <a:defRPr/>
            </a:pPr>
            <a:endParaRPr lang="it-IT" i="0" dirty="0">
              <a:solidFill>
                <a:srgbClr val="CC0000"/>
              </a:solidFill>
              <a:effectLst>
                <a:outerShdw blurRad="38100" dist="38100" dir="2700000" algn="tl">
                  <a:srgbClr val="000000"/>
                </a:outerShdw>
              </a:effectLst>
              <a:latin typeface="Monotype Corsiva" pitchFamily="66"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5506"/>
                                        </p:tgtEl>
                                        <p:attrNameLst>
                                          <p:attrName>style.visibility</p:attrName>
                                        </p:attrNameLst>
                                      </p:cBhvr>
                                      <p:to>
                                        <p:strVal val="visible"/>
                                      </p:to>
                                    </p:set>
                                    <p:animEffect transition="in" filter="fade">
                                      <p:cBhvr>
                                        <p:cTn id="7" dur="2000"/>
                                        <p:tgtEl>
                                          <p:spTgt spid="405506"/>
                                        </p:tgtEl>
                                      </p:cBhvr>
                                    </p:animEffect>
                                  </p:childTnLst>
                                </p:cTn>
                              </p:par>
                            </p:childTnLst>
                          </p:cTn>
                        </p:par>
                        <p:par>
                          <p:cTn id="8" fill="hold">
                            <p:stCondLst>
                              <p:cond delay="200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405507"/>
                                        </p:tgtEl>
                                        <p:attrNameLst>
                                          <p:attrName>style.visibility</p:attrName>
                                        </p:attrNameLst>
                                      </p:cBhvr>
                                      <p:to>
                                        <p:strVal val="visible"/>
                                      </p:to>
                                    </p:set>
                                    <p:animEffect transition="in" filter="fade">
                                      <p:cBhvr>
                                        <p:cTn id="11" dur="2000"/>
                                        <p:tgtEl>
                                          <p:spTgt spid="405507"/>
                                        </p:tgtEl>
                                      </p:cBhvr>
                                    </p:animEffect>
                                    <p:anim calcmode="lin" valueType="num">
                                      <p:cBhvr>
                                        <p:cTn id="12" dur="2000" fill="hold"/>
                                        <p:tgtEl>
                                          <p:spTgt spid="405507"/>
                                        </p:tgtEl>
                                        <p:attrNameLst>
                                          <p:attrName>ppt_w</p:attrName>
                                        </p:attrNameLst>
                                      </p:cBhvr>
                                      <p:tavLst>
                                        <p:tav tm="0" fmla="#ppt_w*sin(2.5*pi*$)">
                                          <p:val>
                                            <p:fltVal val="0"/>
                                          </p:val>
                                        </p:tav>
                                        <p:tav tm="100000">
                                          <p:val>
                                            <p:fltVal val="1"/>
                                          </p:val>
                                        </p:tav>
                                      </p:tavLst>
                                    </p:anim>
                                    <p:anim calcmode="lin" valueType="num">
                                      <p:cBhvr>
                                        <p:cTn id="13" dur="2000" fill="hold"/>
                                        <p:tgtEl>
                                          <p:spTgt spid="4055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685800"/>
            <a:ext cx="9144000" cy="6172200"/>
          </a:xfrm>
        </p:spPr>
        <p:txBody>
          <a:bodyPr/>
          <a:lstStyle/>
          <a:p>
            <a:endParaRPr lang="it-IT" sz="1400" b="1" dirty="0">
              <a:solidFill>
                <a:srgbClr val="FF0000"/>
              </a:solidFill>
              <a:latin typeface="Comic Sans MS" pitchFamily="66" charset="0"/>
            </a:endParaRPr>
          </a:p>
          <a:p>
            <a:r>
              <a:rPr lang="it-IT" sz="2000" b="1" dirty="0">
                <a:solidFill>
                  <a:srgbClr val="FF0000"/>
                </a:solidFill>
                <a:latin typeface="Comic Sans MS" pitchFamily="66" charset="0"/>
              </a:rPr>
              <a:t>Gli studi hanno portato all’identificazione sul lenzuolo di tracce di mirra, aloe e sangue</a:t>
            </a:r>
          </a:p>
          <a:p>
            <a:endParaRPr lang="it-IT" sz="2000" b="1" dirty="0">
              <a:solidFill>
                <a:schemeClr val="accent1"/>
              </a:solidFill>
              <a:latin typeface="Comic Sans MS" pitchFamily="66" charset="0"/>
            </a:endParaRPr>
          </a:p>
          <a:p>
            <a:r>
              <a:rPr lang="it-IT" sz="2000" b="1" dirty="0">
                <a:solidFill>
                  <a:schemeClr val="accent1"/>
                </a:solidFill>
                <a:latin typeface="Comic Sans MS" pitchFamily="66" charset="0"/>
              </a:rPr>
              <a:t>Il sangue trovato è del gruppo AB</a:t>
            </a:r>
          </a:p>
          <a:p>
            <a:endParaRPr lang="it-IT" sz="2000" b="1" dirty="0">
              <a:solidFill>
                <a:schemeClr val="accent1"/>
              </a:solidFill>
              <a:latin typeface="Comic Sans MS" pitchFamily="66" charset="0"/>
            </a:endParaRPr>
          </a:p>
          <a:p>
            <a:r>
              <a:rPr lang="it-IT" sz="2000" b="1" dirty="0">
                <a:solidFill>
                  <a:srgbClr val="3399FF"/>
                </a:solidFill>
                <a:latin typeface="Comic Sans MS" pitchFamily="66" charset="0"/>
              </a:rPr>
              <a:t>Sul viso c’è traccia di una moneta, che è stata identificata come un “</a:t>
            </a:r>
            <a:r>
              <a:rPr lang="it-IT" sz="2000" b="1" dirty="0" err="1">
                <a:solidFill>
                  <a:srgbClr val="3399FF"/>
                </a:solidFill>
                <a:latin typeface="Comic Sans MS" pitchFamily="66" charset="0"/>
                <a:ea typeface="Arial Unicode MS" pitchFamily="34" charset="-128"/>
                <a:cs typeface="Arial Unicode MS" pitchFamily="34" charset="-128"/>
              </a:rPr>
              <a:t>Dilepton</a:t>
            </a:r>
            <a:r>
              <a:rPr lang="it-IT" sz="2000" b="1" dirty="0">
                <a:solidFill>
                  <a:srgbClr val="3399FF"/>
                </a:solidFill>
                <a:latin typeface="Comic Sans MS" pitchFamily="66" charset="0"/>
                <a:ea typeface="Arial Unicode MS" pitchFamily="34" charset="-128"/>
                <a:cs typeface="Arial Unicode MS" pitchFamily="34" charset="-128"/>
              </a:rPr>
              <a:t> </a:t>
            </a:r>
            <a:r>
              <a:rPr lang="it-IT" sz="2000" b="1" dirty="0" err="1">
                <a:solidFill>
                  <a:srgbClr val="3399FF"/>
                </a:solidFill>
                <a:latin typeface="Comic Sans MS" pitchFamily="66" charset="0"/>
                <a:ea typeface="Arial Unicode MS" pitchFamily="34" charset="-128"/>
                <a:cs typeface="Arial Unicode MS" pitchFamily="34" charset="-128"/>
              </a:rPr>
              <a:t>Lituus</a:t>
            </a:r>
            <a:r>
              <a:rPr lang="it-IT" sz="2000" b="1" dirty="0">
                <a:solidFill>
                  <a:srgbClr val="3399FF"/>
                </a:solidFill>
                <a:latin typeface="Comic Sans MS" pitchFamily="66" charset="0"/>
                <a:ea typeface="Arial Unicode MS" pitchFamily="34" charset="-128"/>
                <a:cs typeface="Arial Unicode MS" pitchFamily="34" charset="-128"/>
              </a:rPr>
              <a:t>”, coniato da </a:t>
            </a:r>
            <a:r>
              <a:rPr lang="it-IT" sz="2000" b="1" dirty="0" err="1">
                <a:solidFill>
                  <a:srgbClr val="3399FF"/>
                </a:solidFill>
                <a:latin typeface="Comic Sans MS" pitchFamily="66" charset="0"/>
                <a:ea typeface="Arial Unicode MS" pitchFamily="34" charset="-128"/>
                <a:cs typeface="Arial Unicode MS" pitchFamily="34" charset="-128"/>
              </a:rPr>
              <a:t>Ponzio</a:t>
            </a:r>
            <a:r>
              <a:rPr lang="it-IT" sz="2000" b="1" dirty="0">
                <a:solidFill>
                  <a:srgbClr val="3399FF"/>
                </a:solidFill>
                <a:latin typeface="Comic Sans MS" pitchFamily="66" charset="0"/>
                <a:ea typeface="Arial Unicode MS" pitchFamily="34" charset="-128"/>
                <a:cs typeface="Arial Unicode MS" pitchFamily="34" charset="-128"/>
              </a:rPr>
              <a:t> Pilato alla fine dell'anno 29 d.C.</a:t>
            </a:r>
            <a:r>
              <a:rPr lang="it-IT" sz="2000" dirty="0">
                <a:latin typeface="Arial Unicode MS" pitchFamily="34" charset="-128"/>
                <a:ea typeface="Arial Unicode MS" pitchFamily="34" charset="-128"/>
                <a:cs typeface="Arial Unicode MS" pitchFamily="34" charset="-128"/>
              </a:rPr>
              <a:t> </a:t>
            </a:r>
            <a:endParaRPr lang="it-IT" sz="2000" dirty="0" smtClean="0">
              <a:latin typeface="Arial Unicode MS" pitchFamily="34" charset="-128"/>
              <a:ea typeface="Arial Unicode MS" pitchFamily="34" charset="-128"/>
              <a:cs typeface="Arial Unicode MS" pitchFamily="34" charset="-128"/>
            </a:endParaRPr>
          </a:p>
          <a:p>
            <a:endParaRPr lang="it-IT" sz="2000" dirty="0">
              <a:latin typeface="Arial Unicode MS" pitchFamily="34" charset="-128"/>
              <a:ea typeface="Arial Unicode MS" pitchFamily="34" charset="-128"/>
              <a:cs typeface="Arial Unicode MS" pitchFamily="34" charset="-128"/>
            </a:endParaRPr>
          </a:p>
          <a:p>
            <a:r>
              <a:rPr lang="it-IT" sz="2000" b="1" dirty="0" smtClean="0">
                <a:latin typeface="Comic Sans MS" pitchFamily="66" charset="0"/>
                <a:ea typeface="Arial Unicode MS" pitchFamily="34" charset="-128"/>
                <a:cs typeface="Arial Unicode MS" pitchFamily="34" charset="-128"/>
              </a:rPr>
              <a:t>Sono presenti sul Lenzuolo granuli di polline che provengono da piante desertiche che crescono in Palestina; </a:t>
            </a:r>
          </a:p>
          <a:p>
            <a:endParaRPr lang="it-IT" sz="2000" b="1" dirty="0" smtClean="0">
              <a:latin typeface="Comic Sans MS" pitchFamily="66" charset="0"/>
              <a:ea typeface="Arial Unicode MS" pitchFamily="34" charset="-128"/>
              <a:cs typeface="Arial Unicode MS" pitchFamily="34" charset="-128"/>
            </a:endParaRPr>
          </a:p>
          <a:p>
            <a:r>
              <a:rPr lang="it-IT" sz="2000" b="1" dirty="0" smtClean="0">
                <a:solidFill>
                  <a:srgbClr val="33CC33"/>
                </a:solidFill>
                <a:latin typeface="Comic Sans MS" pitchFamily="66" charset="0"/>
                <a:ea typeface="Arial Unicode MS" pitchFamily="34" charset="-128"/>
                <a:cs typeface="Arial Unicode MS" pitchFamily="34" charset="-128"/>
              </a:rPr>
              <a:t>il polline più frequente sul Lenzuolo è identico al polline più frequente nei sedimenti del lago di </a:t>
            </a:r>
            <a:r>
              <a:rPr lang="it-IT" sz="2000" b="1" dirty="0" err="1" smtClean="0">
                <a:solidFill>
                  <a:srgbClr val="33CC33"/>
                </a:solidFill>
                <a:latin typeface="Comic Sans MS" pitchFamily="66" charset="0"/>
                <a:ea typeface="Arial Unicode MS" pitchFamily="34" charset="-128"/>
                <a:cs typeface="Arial Unicode MS" pitchFamily="34" charset="-128"/>
              </a:rPr>
              <a:t>Genezaret</a:t>
            </a:r>
            <a:r>
              <a:rPr lang="it-IT" sz="2000" b="1" dirty="0" smtClean="0">
                <a:solidFill>
                  <a:srgbClr val="33CC33"/>
                </a:solidFill>
                <a:latin typeface="Comic Sans MS" pitchFamily="66" charset="0"/>
                <a:ea typeface="Arial Unicode MS" pitchFamily="34" charset="-128"/>
                <a:cs typeface="Arial Unicode MS" pitchFamily="34" charset="-128"/>
              </a:rPr>
              <a:t> negli strati sedimentali duemila anni fa. </a:t>
            </a:r>
          </a:p>
          <a:p>
            <a:pPr>
              <a:buFontTx/>
              <a:buNone/>
            </a:pPr>
            <a:endParaRPr lang="it-IT" sz="2000" b="1" dirty="0">
              <a:latin typeface="Comic Sans MS" pitchFamily="66" charset="0"/>
            </a:endParaRPr>
          </a:p>
          <a:p>
            <a:endParaRPr lang="it-IT" sz="2000" dirty="0"/>
          </a:p>
        </p:txBody>
      </p:sp>
      <p:sp>
        <p:nvSpPr>
          <p:cNvPr id="8" name="Rectangle 2"/>
          <p:cNvSpPr>
            <a:spLocks noGrp="1" noChangeArrowheads="1"/>
          </p:cNvSpPr>
          <p:nvPr>
            <p:ph type="title"/>
          </p:nvPr>
        </p:nvSpPr>
        <p:spPr>
          <a:xfrm>
            <a:off x="76200" y="76200"/>
            <a:ext cx="4648200" cy="762000"/>
          </a:xfrm>
        </p:spPr>
        <p:txBody>
          <a:bodyPr/>
          <a:lstStyle/>
          <a:p>
            <a:r>
              <a:rPr lang="it-IT" sz="2400" dirty="0">
                <a:effectLst>
                  <a:outerShdw blurRad="38100" dist="38100" dir="2700000" algn="tl">
                    <a:srgbClr val="C0C0C0"/>
                  </a:outerShdw>
                </a:effectLst>
                <a:latin typeface="Cooper Black" pitchFamily="18" charset="0"/>
              </a:rPr>
              <a:t>I dati sugli studi </a:t>
            </a:r>
            <a:r>
              <a:rPr lang="it-IT" sz="2400" dirty="0" err="1">
                <a:effectLst>
                  <a:outerShdw blurRad="38100" dist="38100" dir="2700000" algn="tl">
                    <a:srgbClr val="C0C0C0"/>
                  </a:outerShdw>
                </a:effectLst>
                <a:latin typeface="Cooper Black" pitchFamily="18" charset="0"/>
              </a:rPr>
              <a:t>fatti…</a:t>
            </a:r>
            <a:endParaRPr lang="it-IT" sz="2400" dirty="0">
              <a:effectLst>
                <a:outerShdw blurRad="38100" dist="38100" dir="2700000" algn="tl">
                  <a:srgbClr val="C0C0C0"/>
                </a:outerShdw>
              </a:effectLst>
              <a:latin typeface="Cooper Black" pitchFamily="18" charset="0"/>
            </a:endParaRPr>
          </a:p>
        </p:txBody>
      </p:sp>
      <p:sp>
        <p:nvSpPr>
          <p:cNvPr id="10" name="TextBox 9"/>
          <p:cNvSpPr txBox="1"/>
          <p:nvPr/>
        </p:nvSpPr>
        <p:spPr>
          <a:xfrm>
            <a:off x="8153400" y="6396335"/>
            <a:ext cx="990600" cy="461665"/>
          </a:xfrm>
          <a:prstGeom prst="rect">
            <a:avLst/>
          </a:prstGeom>
          <a:noFill/>
        </p:spPr>
        <p:txBody>
          <a:bodyPr wrap="square" rtlCol="0">
            <a:spAutoFit/>
          </a:bodyPr>
          <a:lstStyle/>
          <a:p>
            <a:pPr algn="r"/>
            <a:r>
              <a:rPr lang="en-GB" dirty="0" smtClean="0"/>
              <a:t>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dissolve">
                                      <p:cBhvr>
                                        <p:cTn id="7" dur="500"/>
                                        <p:tgtEl>
                                          <p:spTgt spid="163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3" end="3"/>
                                            </p:txEl>
                                          </p:spTgt>
                                        </p:tgtEl>
                                        <p:attrNameLst>
                                          <p:attrName>style.visibility</p:attrName>
                                        </p:attrNameLst>
                                      </p:cBhvr>
                                      <p:to>
                                        <p:strVal val="visible"/>
                                      </p:to>
                                    </p:set>
                                    <p:animEffect transition="in" filter="dissolve">
                                      <p:cBhvr>
                                        <p:cTn id="12" dur="500"/>
                                        <p:tgtEl>
                                          <p:spTgt spid="1638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387">
                                            <p:txEl>
                                              <p:pRg st="5" end="5"/>
                                            </p:txEl>
                                          </p:spTgt>
                                        </p:tgtEl>
                                        <p:attrNameLst>
                                          <p:attrName>style.visibility</p:attrName>
                                        </p:attrNameLst>
                                      </p:cBhvr>
                                      <p:to>
                                        <p:strVal val="visible"/>
                                      </p:to>
                                    </p:set>
                                    <p:animEffect transition="in" filter="dissolve">
                                      <p:cBhvr>
                                        <p:cTn id="17" dur="500"/>
                                        <p:tgtEl>
                                          <p:spTgt spid="1638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387">
                                            <p:txEl>
                                              <p:pRg st="7" end="7"/>
                                            </p:txEl>
                                          </p:spTgt>
                                        </p:tgtEl>
                                        <p:attrNameLst>
                                          <p:attrName>style.visibility</p:attrName>
                                        </p:attrNameLst>
                                      </p:cBhvr>
                                      <p:to>
                                        <p:strVal val="visible"/>
                                      </p:to>
                                    </p:set>
                                    <p:animEffect transition="in" filter="dissolve">
                                      <p:cBhvr>
                                        <p:cTn id="22" dur="500"/>
                                        <p:tgtEl>
                                          <p:spTgt spid="1638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387">
                                            <p:txEl>
                                              <p:pRg st="9" end="9"/>
                                            </p:txEl>
                                          </p:spTgt>
                                        </p:tgtEl>
                                        <p:attrNameLst>
                                          <p:attrName>style.visibility</p:attrName>
                                        </p:attrNameLst>
                                      </p:cBhvr>
                                      <p:to>
                                        <p:strVal val="visible"/>
                                      </p:to>
                                    </p:set>
                                    <p:animEffect transition="in" filter="dissolve">
                                      <p:cBhvr>
                                        <p:cTn id="27" dur="500"/>
                                        <p:tgtEl>
                                          <p:spTgt spid="16387">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ppt_x</p:attrName>
                                        </p:attrNameLst>
                                      </p:cBhvr>
                                      <p:tavLst>
                                        <p:tav tm="0">
                                          <p:val>
                                            <p:fltVal val="0.5"/>
                                          </p:val>
                                        </p:tav>
                                        <p:tav tm="100000">
                                          <p:val>
                                            <p:strVal val="#ppt_x"/>
                                          </p:val>
                                        </p:tav>
                                      </p:tavLst>
                                    </p:anim>
                                    <p:anim calcmode="lin" valueType="num">
                                      <p:cBhvr>
                                        <p:cTn id="35"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P spid="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Sindone Guerreschi"/>
          <p:cNvPicPr>
            <a:picLocks noChangeAspect="1" noChangeArrowheads="1"/>
          </p:cNvPicPr>
          <p:nvPr/>
        </p:nvPicPr>
        <p:blipFill>
          <a:blip r:embed="rId3" cstate="print"/>
          <a:srcRect/>
          <a:stretch>
            <a:fillRect/>
          </a:stretch>
        </p:blipFill>
        <p:spPr bwMode="auto">
          <a:xfrm>
            <a:off x="0" y="404813"/>
            <a:ext cx="9144000" cy="2600325"/>
          </a:xfrm>
          <a:prstGeom prst="rect">
            <a:avLst/>
          </a:prstGeom>
          <a:noFill/>
          <a:ln w="9525">
            <a:noFill/>
            <a:miter lim="800000"/>
            <a:headEnd/>
            <a:tailEnd/>
          </a:ln>
        </p:spPr>
      </p:pic>
      <p:pic>
        <p:nvPicPr>
          <p:cNvPr id="312323" name="Picture 3" descr="Sindone nuova"/>
          <p:cNvPicPr>
            <a:picLocks noChangeAspect="1" noChangeArrowheads="1"/>
          </p:cNvPicPr>
          <p:nvPr/>
        </p:nvPicPr>
        <p:blipFill>
          <a:blip r:embed="rId4" cstate="print"/>
          <a:srcRect/>
          <a:stretch>
            <a:fillRect/>
          </a:stretch>
        </p:blipFill>
        <p:spPr bwMode="auto">
          <a:xfrm>
            <a:off x="0" y="3716338"/>
            <a:ext cx="9144000" cy="2682875"/>
          </a:xfrm>
          <a:prstGeom prst="rect">
            <a:avLst/>
          </a:prstGeom>
          <a:noFill/>
          <a:ln w="9525">
            <a:noFill/>
            <a:miter lim="800000"/>
            <a:headEnd/>
            <a:tailEnd/>
          </a:ln>
        </p:spPr>
      </p:pic>
      <p:sp>
        <p:nvSpPr>
          <p:cNvPr id="312324" name="Oval 4"/>
          <p:cNvSpPr>
            <a:spLocks noChangeArrowheads="1"/>
          </p:cNvSpPr>
          <p:nvPr/>
        </p:nvSpPr>
        <p:spPr bwMode="auto">
          <a:xfrm>
            <a:off x="0" y="333375"/>
            <a:ext cx="827088" cy="647700"/>
          </a:xfrm>
          <a:prstGeom prst="ellipse">
            <a:avLst/>
          </a:prstGeom>
          <a:noFill/>
          <a:ln w="50800">
            <a:solidFill>
              <a:srgbClr val="FF0000"/>
            </a:solidFill>
            <a:round/>
            <a:headEnd/>
            <a:tailEnd/>
          </a:ln>
          <a:effectLst/>
        </p:spPr>
        <p:txBody>
          <a:bodyPr wrap="none" anchor="ctr"/>
          <a:lstStyle/>
          <a:p>
            <a:pPr algn="r">
              <a:defRPr/>
            </a:pPr>
            <a:endParaRPr lang="it-IT">
              <a:effectLst>
                <a:outerShdw blurRad="38100" dist="38100" dir="2700000" algn="tl">
                  <a:srgbClr val="000000">
                    <a:alpha val="43137"/>
                  </a:srgbClr>
                </a:outerShdw>
              </a:effectLst>
              <a:cs typeface="+mn-cs"/>
            </a:endParaRPr>
          </a:p>
        </p:txBody>
      </p:sp>
      <p:sp>
        <p:nvSpPr>
          <p:cNvPr id="312325" name="Oval 5"/>
          <p:cNvSpPr>
            <a:spLocks noChangeArrowheads="1"/>
          </p:cNvSpPr>
          <p:nvPr/>
        </p:nvSpPr>
        <p:spPr bwMode="auto">
          <a:xfrm>
            <a:off x="0" y="3716338"/>
            <a:ext cx="827088" cy="647700"/>
          </a:xfrm>
          <a:prstGeom prst="ellipse">
            <a:avLst/>
          </a:prstGeom>
          <a:noFill/>
          <a:ln w="50800">
            <a:solidFill>
              <a:srgbClr val="FF0000"/>
            </a:solidFill>
            <a:round/>
            <a:headEnd/>
            <a:tailEnd/>
          </a:ln>
          <a:effectLst/>
        </p:spPr>
        <p:txBody>
          <a:bodyPr wrap="none" anchor="ctr"/>
          <a:lstStyle/>
          <a:p>
            <a:pPr algn="r">
              <a:defRPr/>
            </a:pPr>
            <a:endParaRPr lang="it-IT">
              <a:effectLst>
                <a:outerShdw blurRad="38100" dist="38100" dir="2700000" algn="tl">
                  <a:srgbClr val="000000">
                    <a:alpha val="43137"/>
                  </a:srgbClr>
                </a:outerShdw>
              </a:effectLst>
              <a:cs typeface="+mn-cs"/>
            </a:endParaRPr>
          </a:p>
        </p:txBody>
      </p:sp>
      <p:pic>
        <p:nvPicPr>
          <p:cNvPr id="312327" name="Picture 7" descr="Angolo 14C"/>
          <p:cNvPicPr>
            <a:picLocks noChangeAspect="1" noChangeArrowheads="1"/>
          </p:cNvPicPr>
          <p:nvPr/>
        </p:nvPicPr>
        <p:blipFill>
          <a:blip r:embed="rId5" cstate="print"/>
          <a:srcRect t="1042" r="5486"/>
          <a:stretch>
            <a:fillRect/>
          </a:stretch>
        </p:blipFill>
        <p:spPr bwMode="auto">
          <a:xfrm>
            <a:off x="179388" y="3933825"/>
            <a:ext cx="360362" cy="269875"/>
          </a:xfrm>
          <a:prstGeom prst="rect">
            <a:avLst/>
          </a:prstGeom>
          <a:noFill/>
          <a:ln w="9525">
            <a:noFill/>
            <a:miter lim="800000"/>
            <a:headEnd/>
            <a:tailEnd/>
          </a:ln>
        </p:spPr>
      </p:pic>
      <p:sp>
        <p:nvSpPr>
          <p:cNvPr id="11" name="TextBox 10"/>
          <p:cNvSpPr txBox="1"/>
          <p:nvPr/>
        </p:nvSpPr>
        <p:spPr>
          <a:xfrm>
            <a:off x="8153400" y="6396335"/>
            <a:ext cx="990600" cy="461665"/>
          </a:xfrm>
          <a:prstGeom prst="rect">
            <a:avLst/>
          </a:prstGeom>
          <a:noFill/>
        </p:spPr>
        <p:txBody>
          <a:bodyPr wrap="square" rtlCol="0">
            <a:spAutoFit/>
          </a:bodyPr>
          <a:lstStyle/>
          <a:p>
            <a:pPr algn="r"/>
            <a:r>
              <a:rPr lang="en-GB" dirty="0" smtClean="0"/>
              <a:t>5</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12322"/>
                                        </p:tgtEl>
                                        <p:attrNameLst>
                                          <p:attrName>style.visibility</p:attrName>
                                        </p:attrNameLst>
                                      </p:cBhvr>
                                      <p:to>
                                        <p:strVal val="visible"/>
                                      </p:to>
                                    </p:set>
                                    <p:anim calcmode="lin" valueType="num">
                                      <p:cBhvr additive="base">
                                        <p:cTn id="7" dur="3000" fill="hold"/>
                                        <p:tgtEl>
                                          <p:spTgt spid="312322"/>
                                        </p:tgtEl>
                                        <p:attrNameLst>
                                          <p:attrName>ppt_x</p:attrName>
                                        </p:attrNameLst>
                                      </p:cBhvr>
                                      <p:tavLst>
                                        <p:tav tm="0">
                                          <p:val>
                                            <p:strVal val="#ppt_x"/>
                                          </p:val>
                                        </p:tav>
                                        <p:tav tm="100000">
                                          <p:val>
                                            <p:strVal val="#ppt_x"/>
                                          </p:val>
                                        </p:tav>
                                      </p:tavLst>
                                    </p:anim>
                                    <p:anim calcmode="lin" valueType="num">
                                      <p:cBhvr additive="base">
                                        <p:cTn id="8" dur="3000" fill="hold"/>
                                        <p:tgtEl>
                                          <p:spTgt spid="312322"/>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7" presetClass="entr" presetSubtype="4" fill="hold" nodeType="afterEffect">
                                  <p:stCondLst>
                                    <p:cond delay="0"/>
                                  </p:stCondLst>
                                  <p:childTnLst>
                                    <p:set>
                                      <p:cBhvr>
                                        <p:cTn id="11" dur="1" fill="hold">
                                          <p:stCondLst>
                                            <p:cond delay="0"/>
                                          </p:stCondLst>
                                        </p:cTn>
                                        <p:tgtEl>
                                          <p:spTgt spid="312323"/>
                                        </p:tgtEl>
                                        <p:attrNameLst>
                                          <p:attrName>style.visibility</p:attrName>
                                        </p:attrNameLst>
                                      </p:cBhvr>
                                      <p:to>
                                        <p:strVal val="visible"/>
                                      </p:to>
                                    </p:set>
                                    <p:anim calcmode="lin" valueType="num">
                                      <p:cBhvr additive="base">
                                        <p:cTn id="12" dur="3000" fill="hold"/>
                                        <p:tgtEl>
                                          <p:spTgt spid="312323"/>
                                        </p:tgtEl>
                                        <p:attrNameLst>
                                          <p:attrName>ppt_x</p:attrName>
                                        </p:attrNameLst>
                                      </p:cBhvr>
                                      <p:tavLst>
                                        <p:tav tm="0">
                                          <p:val>
                                            <p:strVal val="#ppt_x"/>
                                          </p:val>
                                        </p:tav>
                                        <p:tav tm="100000">
                                          <p:val>
                                            <p:strVal val="#ppt_x"/>
                                          </p:val>
                                        </p:tav>
                                      </p:tavLst>
                                    </p:anim>
                                    <p:anim calcmode="lin" valueType="num">
                                      <p:cBhvr additive="base">
                                        <p:cTn id="13" dur="3000" fill="hold"/>
                                        <p:tgtEl>
                                          <p:spTgt spid="312323"/>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10" presetClass="entr" presetSubtype="0" fill="hold" grpId="0" nodeType="afterEffect">
                                  <p:stCondLst>
                                    <p:cond delay="0"/>
                                  </p:stCondLst>
                                  <p:childTnLst>
                                    <p:set>
                                      <p:cBhvr>
                                        <p:cTn id="16" dur="1" fill="hold">
                                          <p:stCondLst>
                                            <p:cond delay="0"/>
                                          </p:stCondLst>
                                        </p:cTn>
                                        <p:tgtEl>
                                          <p:spTgt spid="312324"/>
                                        </p:tgtEl>
                                        <p:attrNameLst>
                                          <p:attrName>style.visibility</p:attrName>
                                        </p:attrNameLst>
                                      </p:cBhvr>
                                      <p:to>
                                        <p:strVal val="visible"/>
                                      </p:to>
                                    </p:set>
                                    <p:animEffect transition="in" filter="fade">
                                      <p:cBhvr>
                                        <p:cTn id="17" dur="2000"/>
                                        <p:tgtEl>
                                          <p:spTgt spid="3123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2325"/>
                                        </p:tgtEl>
                                        <p:attrNameLst>
                                          <p:attrName>style.visibility</p:attrName>
                                        </p:attrNameLst>
                                      </p:cBhvr>
                                      <p:to>
                                        <p:strVal val="visible"/>
                                      </p:to>
                                    </p:set>
                                    <p:animEffect transition="in" filter="fade">
                                      <p:cBhvr>
                                        <p:cTn id="20" dur="2000"/>
                                        <p:tgtEl>
                                          <p:spTgt spid="312325"/>
                                        </p:tgtEl>
                                      </p:cBhvr>
                                    </p:animEffect>
                                  </p:childTnLst>
                                </p:cTn>
                              </p:par>
                            </p:childTnLst>
                          </p:cTn>
                        </p:par>
                        <p:par>
                          <p:cTn id="21" fill="hold">
                            <p:stCondLst>
                              <p:cond delay="8000"/>
                            </p:stCondLst>
                            <p:childTnLst>
                              <p:par>
                                <p:cTn id="22" presetID="10" presetClass="entr" presetSubtype="0" fill="hold" nodeType="afterEffect">
                                  <p:stCondLst>
                                    <p:cond delay="0"/>
                                  </p:stCondLst>
                                  <p:childTnLst>
                                    <p:set>
                                      <p:cBhvr>
                                        <p:cTn id="23" dur="1" fill="hold">
                                          <p:stCondLst>
                                            <p:cond delay="0"/>
                                          </p:stCondLst>
                                        </p:cTn>
                                        <p:tgtEl>
                                          <p:spTgt spid="312327"/>
                                        </p:tgtEl>
                                        <p:attrNameLst>
                                          <p:attrName>style.visibility</p:attrName>
                                        </p:attrNameLst>
                                      </p:cBhvr>
                                      <p:to>
                                        <p:strVal val="visible"/>
                                      </p:to>
                                    </p:set>
                                    <p:animEffect transition="in" filter="fade">
                                      <p:cBhvr>
                                        <p:cTn id="24" dur="2000"/>
                                        <p:tgtEl>
                                          <p:spTgt spid="312327"/>
                                        </p:tgtEl>
                                      </p:cBhvr>
                                    </p:animEffect>
                                  </p:childTnLst>
                                </p:cTn>
                              </p:par>
                            </p:childTnLst>
                          </p:cTn>
                        </p:par>
                        <p:par>
                          <p:cTn id="25" fill="hold">
                            <p:stCondLst>
                              <p:cond delay="10000"/>
                            </p:stCondLst>
                            <p:childTnLst>
                              <p:par>
                                <p:cTn id="26" presetID="6" presetClass="emph" presetSubtype="0" fill="hold" nodeType="afterEffect">
                                  <p:stCondLst>
                                    <p:cond delay="0"/>
                                  </p:stCondLst>
                                  <p:childTnLst>
                                    <p:animScale>
                                      <p:cBhvr>
                                        <p:cTn id="27" dur="2000" fill="hold"/>
                                        <p:tgtEl>
                                          <p:spTgt spid="312327"/>
                                        </p:tgtEl>
                                      </p:cBhvr>
                                      <p:by x="300000" y="300000"/>
                                    </p:animScale>
                                  </p:childTnLst>
                                </p:cTn>
                              </p:par>
                              <p:par>
                                <p:cTn id="28" presetID="63" presetClass="path" presetSubtype="0" accel="50000" decel="50000" fill="hold" nodeType="withEffect">
                                  <p:stCondLst>
                                    <p:cond delay="0"/>
                                  </p:stCondLst>
                                  <p:childTnLst>
                                    <p:animMotion origin="layout" path="M 3.88889E-6 2.75248E-6 L 0.47656 -0.09314 " pathEditMode="relative" rAng="0" ptsTypes="AA">
                                      <p:cBhvr>
                                        <p:cTn id="29" dur="2000" fill="hold"/>
                                        <p:tgtEl>
                                          <p:spTgt spid="312327"/>
                                        </p:tgtEl>
                                        <p:attrNameLst>
                                          <p:attrName>ppt_x</p:attrName>
                                          <p:attrName>ppt_y</p:attrName>
                                        </p:attrNameLst>
                                      </p:cBhvr>
                                      <p:rCtr x="238" y="-47"/>
                                    </p:animMotion>
                                  </p:childTnLst>
                                </p:cTn>
                              </p:par>
                              <p:par>
                                <p:cTn id="30" presetID="10" presetClass="exit" presetSubtype="0" fill="hold" nodeType="withEffect">
                                  <p:stCondLst>
                                    <p:cond delay="1000"/>
                                  </p:stCondLst>
                                  <p:childTnLst>
                                    <p:animEffect transition="out" filter="fade">
                                      <p:cBhvr>
                                        <p:cTn id="31" dur="2000"/>
                                        <p:tgtEl>
                                          <p:spTgt spid="312327"/>
                                        </p:tgtEl>
                                      </p:cBhvr>
                                    </p:animEffect>
                                    <p:set>
                                      <p:cBhvr>
                                        <p:cTn id="32" dur="1" fill="hold">
                                          <p:stCondLst>
                                            <p:cond delay="1999"/>
                                          </p:stCondLst>
                                        </p:cTn>
                                        <p:tgtEl>
                                          <p:spTgt spid="3123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4" grpId="0" animBg="1"/>
      <p:bldP spid="3123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Diapositiva05b"/>
          <p:cNvPicPr>
            <a:picLocks noChangeAspect="1" noChangeArrowheads="1"/>
          </p:cNvPicPr>
          <p:nvPr/>
        </p:nvPicPr>
        <p:blipFill>
          <a:blip r:embed="rId3" cstate="print"/>
          <a:srcRect/>
          <a:stretch>
            <a:fillRect/>
          </a:stretch>
        </p:blipFill>
        <p:spPr bwMode="auto">
          <a:xfrm>
            <a:off x="0" y="549275"/>
            <a:ext cx="9144000" cy="2363788"/>
          </a:xfrm>
          <a:prstGeom prst="rect">
            <a:avLst/>
          </a:prstGeom>
          <a:noFill/>
          <a:ln w="9525">
            <a:noFill/>
            <a:miter lim="800000"/>
            <a:headEnd/>
            <a:tailEnd/>
          </a:ln>
        </p:spPr>
      </p:pic>
      <p:pic>
        <p:nvPicPr>
          <p:cNvPr id="7174" name="Picture 6" descr="Diapositiva05c"/>
          <p:cNvPicPr>
            <a:picLocks noChangeAspect="1" noChangeArrowheads="1"/>
          </p:cNvPicPr>
          <p:nvPr/>
        </p:nvPicPr>
        <p:blipFill>
          <a:blip r:embed="rId4" cstate="print"/>
          <a:srcRect/>
          <a:stretch>
            <a:fillRect/>
          </a:stretch>
        </p:blipFill>
        <p:spPr bwMode="auto">
          <a:xfrm>
            <a:off x="0" y="3860800"/>
            <a:ext cx="9144000" cy="2363788"/>
          </a:xfrm>
          <a:prstGeom prst="rect">
            <a:avLst/>
          </a:prstGeom>
          <a:noFill/>
          <a:ln w="9525">
            <a:noFill/>
            <a:miter lim="800000"/>
            <a:headEnd/>
            <a:tailEnd/>
          </a:ln>
        </p:spPr>
      </p:pic>
      <p:sp>
        <p:nvSpPr>
          <p:cNvPr id="5" name="TextBox 4"/>
          <p:cNvSpPr txBox="1"/>
          <p:nvPr/>
        </p:nvSpPr>
        <p:spPr>
          <a:xfrm>
            <a:off x="8153400" y="6396335"/>
            <a:ext cx="990600" cy="461665"/>
          </a:xfrm>
          <a:prstGeom prst="rect">
            <a:avLst/>
          </a:prstGeom>
          <a:noFill/>
        </p:spPr>
        <p:txBody>
          <a:bodyPr wrap="square" rtlCol="0">
            <a:spAutoFit/>
          </a:bodyPr>
          <a:lstStyle/>
          <a:p>
            <a:pPr algn="r"/>
            <a:r>
              <a:rPr lang="en-GB" dirty="0" smtClean="0"/>
              <a:t>6</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strips(downLeft)">
                                      <p:cBhvr>
                                        <p:cTn id="7" dur="1000"/>
                                        <p:tgtEl>
                                          <p:spTgt spid="7173"/>
                                        </p:tgtEl>
                                      </p:cBhvr>
                                    </p:animEffect>
                                  </p:childTnLst>
                                </p:cTn>
                              </p:par>
                            </p:childTnLst>
                          </p:cTn>
                        </p:par>
                        <p:par>
                          <p:cTn id="8" fill="hold">
                            <p:stCondLst>
                              <p:cond delay="1000"/>
                            </p:stCondLst>
                            <p:childTnLst>
                              <p:par>
                                <p:cTn id="9" presetID="18" presetClass="entr" presetSubtype="3" fill="hold"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strips(upRight)">
                                      <p:cBhvr>
                                        <p:cTn id="11"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iapositiva24"/>
          <p:cNvPicPr>
            <a:picLocks noChangeAspect="1" noChangeArrowheads="1"/>
          </p:cNvPicPr>
          <p:nvPr/>
        </p:nvPicPr>
        <p:blipFill>
          <a:blip r:embed="rId3" cstate="print"/>
          <a:srcRect/>
          <a:stretch>
            <a:fillRect/>
          </a:stretch>
        </p:blipFill>
        <p:spPr bwMode="auto">
          <a:xfrm>
            <a:off x="0" y="0"/>
            <a:ext cx="5016500" cy="6858000"/>
          </a:xfrm>
          <a:prstGeom prst="rect">
            <a:avLst/>
          </a:prstGeom>
          <a:noFill/>
          <a:ln w="9525">
            <a:noFill/>
            <a:miter lim="800000"/>
            <a:headEnd/>
            <a:tailEnd/>
          </a:ln>
        </p:spPr>
      </p:pic>
      <p:pic>
        <p:nvPicPr>
          <p:cNvPr id="23555" name="Picture 3" descr="giandura"/>
          <p:cNvPicPr>
            <a:picLocks noChangeAspect="1" noChangeArrowheads="1"/>
          </p:cNvPicPr>
          <p:nvPr/>
        </p:nvPicPr>
        <p:blipFill>
          <a:blip r:embed="rId4" cstate="print"/>
          <a:srcRect l="6807"/>
          <a:stretch>
            <a:fillRect/>
          </a:stretch>
        </p:blipFill>
        <p:spPr bwMode="auto">
          <a:xfrm>
            <a:off x="4572000" y="0"/>
            <a:ext cx="4572000" cy="6858000"/>
          </a:xfrm>
          <a:prstGeom prst="rect">
            <a:avLst/>
          </a:prstGeom>
          <a:noFill/>
          <a:ln w="9525">
            <a:noFill/>
            <a:miter lim="800000"/>
            <a:headEnd/>
            <a:tailEnd/>
          </a:ln>
        </p:spPr>
      </p:pic>
      <p:sp>
        <p:nvSpPr>
          <p:cNvPr id="290820" name="Line 4"/>
          <p:cNvSpPr>
            <a:spLocks noChangeShapeType="1"/>
          </p:cNvSpPr>
          <p:nvPr/>
        </p:nvSpPr>
        <p:spPr bwMode="auto">
          <a:xfrm>
            <a:off x="4572000" y="0"/>
            <a:ext cx="0" cy="6858000"/>
          </a:xfrm>
          <a:prstGeom prst="line">
            <a:avLst/>
          </a:prstGeom>
          <a:noFill/>
          <a:ln w="254000">
            <a:solidFill>
              <a:schemeClr val="bg1"/>
            </a:solidFill>
            <a:round/>
            <a:headEnd/>
            <a:tailEnd/>
          </a:ln>
          <a:effectLst/>
        </p:spPr>
        <p:txBody>
          <a:bodyPr/>
          <a:lstStyle/>
          <a:p>
            <a:pPr algn="r">
              <a:defRPr/>
            </a:pPr>
            <a:endParaRPr lang="it-IT">
              <a:effectLst>
                <a:outerShdw blurRad="38100" dist="38100" dir="2700000" algn="tl">
                  <a:srgbClr val="000000">
                    <a:alpha val="43137"/>
                  </a:srgbClr>
                </a:outerShdw>
              </a:effectLst>
              <a:cs typeface="+mn-cs"/>
            </a:endParaRPr>
          </a:p>
        </p:txBody>
      </p:sp>
      <p:sp>
        <p:nvSpPr>
          <p:cNvPr id="6" name="TextBox 5"/>
          <p:cNvSpPr txBox="1"/>
          <p:nvPr/>
        </p:nvSpPr>
        <p:spPr>
          <a:xfrm>
            <a:off x="8153400" y="6396335"/>
            <a:ext cx="990600" cy="461665"/>
          </a:xfrm>
          <a:prstGeom prst="rect">
            <a:avLst/>
          </a:prstGeom>
          <a:noFill/>
        </p:spPr>
        <p:txBody>
          <a:bodyPr wrap="square" rtlCol="0">
            <a:spAutoFit/>
          </a:bodyPr>
          <a:lstStyle/>
          <a:p>
            <a:pPr algn="r"/>
            <a:r>
              <a:rPr lang="en-GB" dirty="0" smtClean="0"/>
              <a:t>7</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Diapositiva08"/>
          <p:cNvPicPr>
            <a:picLocks noChangeAspect="1" noChangeArrowheads="1"/>
          </p:cNvPicPr>
          <p:nvPr/>
        </p:nvPicPr>
        <p:blipFill>
          <a:blip r:embed="rId3" cstate="print"/>
          <a:srcRect l="7712" r="5710"/>
          <a:stretch>
            <a:fillRect/>
          </a:stretch>
        </p:blipFill>
        <p:spPr bwMode="auto">
          <a:xfrm>
            <a:off x="0" y="-19050"/>
            <a:ext cx="9144000" cy="6877050"/>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8</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Diapositiva09"/>
          <p:cNvPicPr>
            <a:picLocks noChangeAspect="1" noChangeArrowheads="1"/>
          </p:cNvPicPr>
          <p:nvPr/>
        </p:nvPicPr>
        <p:blipFill>
          <a:blip r:embed="rId3" cstate="print"/>
          <a:srcRect/>
          <a:stretch>
            <a:fillRect/>
          </a:stretch>
        </p:blipFill>
        <p:spPr bwMode="auto">
          <a:xfrm>
            <a:off x="1255713" y="39688"/>
            <a:ext cx="6840537" cy="6818312"/>
          </a:xfrm>
          <a:prstGeom prst="rect">
            <a:avLst/>
          </a:prstGeom>
          <a:noFill/>
          <a:ln w="9525">
            <a:noFill/>
            <a:miter lim="800000"/>
            <a:headEnd/>
            <a:tailEnd/>
          </a:ln>
        </p:spPr>
      </p:pic>
      <p:sp>
        <p:nvSpPr>
          <p:cNvPr id="3" name="TextBox 2"/>
          <p:cNvSpPr txBox="1"/>
          <p:nvPr/>
        </p:nvSpPr>
        <p:spPr>
          <a:xfrm>
            <a:off x="8153400" y="6396335"/>
            <a:ext cx="990600" cy="461665"/>
          </a:xfrm>
          <a:prstGeom prst="rect">
            <a:avLst/>
          </a:prstGeom>
          <a:noFill/>
        </p:spPr>
        <p:txBody>
          <a:bodyPr wrap="square" rtlCol="0">
            <a:spAutoFit/>
          </a:bodyPr>
          <a:lstStyle/>
          <a:p>
            <a:pPr algn="r"/>
            <a:r>
              <a:rPr lang="en-GB" dirty="0" smtClean="0"/>
              <a:t>9</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727</TotalTime>
  <Words>695</Words>
  <Application>Microsoft Office PowerPoint</Application>
  <PresentationFormat>On-screen Show (4:3)</PresentationFormat>
  <Paragraphs>95</Paragraphs>
  <Slides>32</Slides>
  <Notes>27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Struttura predefinita</vt:lpstr>
      <vt:lpstr>Slide 1</vt:lpstr>
      <vt:lpstr>Slide 2</vt:lpstr>
      <vt:lpstr>I dati sugli studi fatti…</vt:lpstr>
      <vt:lpstr>I dati sugli studi fatti…</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Calcolo delle probabilità Carbonio 14 Poche ore…no tracce di putrefazione campione “inquinato” da:  - batteri - funghi - rammendi - maneggi  quindi il C14 sarebbe stato “introdotto” anche successivamente alla data di creazione della Sindone “ringiovanendo” i campioni!!! </vt:lpstr>
      <vt:lpstr>Slide 18</vt:lpstr>
      <vt:lpstr>Slide 19</vt:lpstr>
      <vt:lpstr>Slide 20</vt:lpstr>
      <vt:lpstr>Slide 21</vt:lpstr>
      <vt:lpstr>Slide 22</vt:lpstr>
      <vt:lpstr>Slide 23</vt:lpstr>
      <vt:lpstr>Slide 24</vt:lpstr>
      <vt:lpstr>Slide 25</vt:lpstr>
      <vt:lpstr>Slide 26</vt:lpstr>
      <vt:lpstr>Slide 27</vt:lpstr>
      <vt:lpstr>Le modalità di lesione sono da tutti riferite alla "incoronazione" del condannato mediante una "corona" o meglio un "casco" di rami spinosi. Sarebbero tali spine ad aver determinato molteplici ferite da punta al cuoio capelluto, all'origine delle emorragie in questione. Si tratta pertanto di lesioni vitali, che, come tali, presuppongono che l'Uomo della Sindone, al momento in cui fu ferito dalle spine, fosse ancora in vita. </vt:lpstr>
      <vt:lpstr>Slide 29</vt:lpstr>
      <vt:lpstr>Slide 30</vt:lpstr>
      <vt:lpstr>Slide 31</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fcannella</cp:lastModifiedBy>
  <cp:revision>76</cp:revision>
  <dcterms:created xsi:type="dcterms:W3CDTF">1601-01-01T00:00:00Z</dcterms:created>
  <dcterms:modified xsi:type="dcterms:W3CDTF">2010-05-06T10:52:26Z</dcterms:modified>
</cp:coreProperties>
</file>